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</p:sldMasterIdLst>
  <p:notesMasterIdLst>
    <p:notesMasterId r:id="rId2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73" r:id="rId9"/>
    <p:sldId id="272" r:id="rId10"/>
    <p:sldId id="275" r:id="rId11"/>
    <p:sldId id="264" r:id="rId12"/>
    <p:sldId id="268" r:id="rId13"/>
    <p:sldId id="279" r:id="rId14"/>
    <p:sldId id="267" r:id="rId15"/>
    <p:sldId id="265" r:id="rId16"/>
    <p:sldId id="269" r:id="rId17"/>
    <p:sldId id="276" r:id="rId18"/>
    <p:sldId id="280" r:id="rId19"/>
    <p:sldId id="27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7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97A017-A07E-449F-9CF5-4B31D21BBB80}" type="datetimeFigureOut">
              <a:rPr lang="ru-RU" smtClean="0"/>
              <a:pPr/>
              <a:t>18.03.2012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72E3C8-FE5D-4486-B643-DB8B746C23D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D769E-4CFB-4FA1-BC3C-1D70ACBF571F}" type="datetimeFigureOut">
              <a:rPr lang="ru-RU" smtClean="0"/>
              <a:pPr/>
              <a:t>18.03.2012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F6AB4-7728-429C-8080-FB239426F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D769E-4CFB-4FA1-BC3C-1D70ACBF571F}" type="datetimeFigureOut">
              <a:rPr lang="ru-RU" smtClean="0"/>
              <a:pPr/>
              <a:t>18.03.2012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F6AB4-7728-429C-8080-FB239426F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D769E-4CFB-4FA1-BC3C-1D70ACBF571F}" type="datetimeFigureOut">
              <a:rPr lang="ru-RU" smtClean="0"/>
              <a:pPr/>
              <a:t>18.03.2012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F6AB4-7728-429C-8080-FB239426F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98826AF-A996-427C-BD5C-6E75D235A73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D769E-4CFB-4FA1-BC3C-1D70ACBF571F}" type="datetimeFigureOut">
              <a:rPr lang="ru-RU" smtClean="0"/>
              <a:pPr/>
              <a:t>18.03.2012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F6AB4-7728-429C-8080-FB239426F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D769E-4CFB-4FA1-BC3C-1D70ACBF571F}" type="datetimeFigureOut">
              <a:rPr lang="ru-RU" smtClean="0"/>
              <a:pPr/>
              <a:t>18.03.2012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F6AB4-7728-429C-8080-FB239426F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D769E-4CFB-4FA1-BC3C-1D70ACBF571F}" type="datetimeFigureOut">
              <a:rPr lang="ru-RU" smtClean="0"/>
              <a:pPr/>
              <a:t>18.03.2012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F6AB4-7728-429C-8080-FB239426F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D769E-4CFB-4FA1-BC3C-1D70ACBF571F}" type="datetimeFigureOut">
              <a:rPr lang="ru-RU" smtClean="0"/>
              <a:pPr/>
              <a:t>18.03.2012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F6AB4-7728-429C-8080-FB239426F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D769E-4CFB-4FA1-BC3C-1D70ACBF571F}" type="datetimeFigureOut">
              <a:rPr lang="ru-RU" smtClean="0"/>
              <a:pPr/>
              <a:t>18.03.2012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CF6AB4-7728-429C-8080-FB239426FA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D769E-4CFB-4FA1-BC3C-1D70ACBF571F}" type="datetimeFigureOut">
              <a:rPr lang="ru-RU" smtClean="0"/>
              <a:pPr/>
              <a:t>18.03.2012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F6AB4-7728-429C-8080-FB239426F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D769E-4CFB-4FA1-BC3C-1D70ACBF571F}" type="datetimeFigureOut">
              <a:rPr lang="ru-RU" smtClean="0"/>
              <a:pPr/>
              <a:t>18.03.2012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25CF6AB4-7728-429C-8080-FB239426F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B89D769E-4CFB-4FA1-BC3C-1D70ACBF571F}" type="datetimeFigureOut">
              <a:rPr lang="ru-RU" smtClean="0"/>
              <a:pPr/>
              <a:t>18.03.2012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F6AB4-7728-429C-8080-FB239426F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89D769E-4CFB-4FA1-BC3C-1D70ACBF571F}" type="datetimeFigureOut">
              <a:rPr lang="ru-RU" smtClean="0"/>
              <a:pPr/>
              <a:t>18.03.2012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25CF6AB4-7728-429C-8080-FB239426F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2.xml"/><Relationship Id="rId1" Type="http://schemas.openxmlformats.org/officeDocument/2006/relationships/audio" Target="file:///C:\Users\Public\Music\Sample%20Music\Kalimba.mp3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oleObject" Target="../embeddings/oleObject3.bin"/><Relationship Id="rId2" Type="http://schemas.openxmlformats.org/officeDocument/2006/relationships/audio" Target="file:///C:\Users\Public\Music\Sample%20Music\Kalimba.mp3" TargetMode="Externa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slideLayout" Target="../slideLayouts/slideLayout3.xml"/><Relationship Id="rId1" Type="http://schemas.openxmlformats.org/officeDocument/2006/relationships/audio" Target="file:///C:\Users\User\Desktop\Documents\&#1084;&#1072;&#1090;&#1077;&#1084;&#1072;&#1090;&#1080;&#1082;&#1072;\&#1085;&#1077;&#1076;&#1077;&#1083;&#1103;%20&#1084;&#1072;&#1090;&#1077;&#1084;&#1072;&#1090;&#1080;&#1082;&#1080;\&#1050;&#1042;&#1053;%205%20&#1082;&#1083;&#1072;&#1089;&#1089;\&#1087;&#1088;&#1077;&#1079;&#1077;&#1085;&#1090;&#1072;&#1094;&#1080;&#1103;%20&#1089;%20&#1084;&#1091;&#1079;&#1099;&#1082;&#1086;&#1081;%20&#1076;&#1083;&#1103;%20&#1050;&#1042;&#1053;\&#1060;&#1072;&#1085;&#1092;&#1072;&#1088;&#1099;%203.mp3" TargetMode="Externa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User\Desktop\Documents\&#1084;&#1072;&#1090;&#1077;&#1084;&#1072;&#1090;&#1080;&#1082;&#1072;\&#1085;&#1077;&#1076;&#1077;&#1083;&#1103;%20&#1084;&#1072;&#1090;&#1077;&#1084;&#1072;&#1090;&#1080;&#1082;&#1080;\&#1050;&#1042;&#1053;%205%20&#1082;&#1083;&#1072;&#1089;&#1089;\&#1087;&#1088;&#1077;&#1079;&#1077;&#1085;&#1090;&#1072;&#1094;&#1080;&#1103;%20&#1089;%20&#1084;&#1091;&#1079;&#1099;&#1082;&#1086;&#1081;%20&#1076;&#1083;&#1103;%20&#1050;&#1042;&#1053;\&#1050;&#1072;&#1087;&#1080;&#1090;&#1072;&#1085;&#1099;.mp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4" descr="6[1]"/>
          <p:cNvSpPr>
            <a:spLocks noChangeArrowheads="1" noChangeShapeType="1"/>
          </p:cNvSpPr>
          <p:nvPr/>
        </p:nvSpPr>
        <p:spPr bwMode="auto">
          <a:xfrm>
            <a:off x="642910" y="1071546"/>
            <a:ext cx="7772400" cy="1470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653"/>
              </a:avLst>
            </a:prstTxWarp>
          </a:bodyPr>
          <a:lstStyle/>
          <a:p>
            <a:r>
              <a:rPr lang="ru-RU" sz="3600" b="1" kern="10" dirty="0">
                <a:blipFill dpi="0" rotWithShape="1">
                  <a:blip r:embed="rId2"/>
                  <a:srcRect/>
                  <a:stretch>
                    <a:fillRect/>
                  </a:stretch>
                </a:blipFill>
                <a:latin typeface="Impact"/>
              </a:rPr>
              <a:t>Математический бой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3786182" y="3286124"/>
            <a:ext cx="442595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 i="1" dirty="0"/>
              <a:t>  Предмет математики настолько серьезен, что полезно не упустить случая сделать его немного занимательным. </a:t>
            </a:r>
            <a:br>
              <a:rPr lang="ru-RU" b="1" i="1" dirty="0"/>
            </a:br>
            <a:r>
              <a:rPr lang="ru-RU" b="1" i="1" dirty="0"/>
              <a:t>                                              Б. Паскаль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205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500063" y="1285875"/>
            <a:ext cx="8229600" cy="4525963"/>
          </a:xfrm>
        </p:spPr>
        <p:txBody>
          <a:bodyPr/>
          <a:lstStyle/>
          <a:p>
            <a:pPr>
              <a:buNone/>
              <a:defRPr/>
            </a:pPr>
            <a:r>
              <a:rPr lang="ru-RU" sz="2490" dirty="0" smtClean="0">
                <a:solidFill>
                  <a:srgbClr val="FFFF00"/>
                </a:solidFill>
              </a:rPr>
              <a:t>1. Выписать первые пять членов последовательности (</a:t>
            </a:r>
            <a:r>
              <a:rPr lang="ru-RU" sz="2490" i="1" dirty="0" smtClean="0">
                <a:solidFill>
                  <a:srgbClr val="FFFF00"/>
                </a:solidFill>
              </a:rPr>
              <a:t>с</a:t>
            </a:r>
            <a:r>
              <a:rPr lang="en-US" sz="2490" i="1" baseline="-25000" dirty="0" smtClean="0">
                <a:solidFill>
                  <a:srgbClr val="FFFF00"/>
                </a:solidFill>
              </a:rPr>
              <a:t>n</a:t>
            </a:r>
            <a:r>
              <a:rPr lang="ru-RU" sz="2490" dirty="0" smtClean="0">
                <a:solidFill>
                  <a:srgbClr val="FFFF00"/>
                </a:solidFill>
              </a:rPr>
              <a:t>), если    </a:t>
            </a:r>
            <a:r>
              <a:rPr lang="ru-RU" sz="2490" i="1" dirty="0" smtClean="0">
                <a:solidFill>
                  <a:srgbClr val="FFFF00"/>
                </a:solidFill>
              </a:rPr>
              <a:t>с</a:t>
            </a:r>
            <a:r>
              <a:rPr lang="ru-RU" sz="2490" i="1" baseline="-25000" dirty="0" smtClean="0">
                <a:solidFill>
                  <a:srgbClr val="FFFF00"/>
                </a:solidFill>
              </a:rPr>
              <a:t>1</a:t>
            </a:r>
            <a:r>
              <a:rPr lang="ru-RU" sz="2490" i="1" dirty="0" smtClean="0">
                <a:solidFill>
                  <a:srgbClr val="FFFF00"/>
                </a:solidFill>
              </a:rPr>
              <a:t> = 3, с</a:t>
            </a:r>
            <a:r>
              <a:rPr lang="en-US" sz="2490" i="1" baseline="-25000" dirty="0" smtClean="0">
                <a:solidFill>
                  <a:srgbClr val="FFFF00"/>
                </a:solidFill>
              </a:rPr>
              <a:t>n</a:t>
            </a:r>
            <a:r>
              <a:rPr lang="ru-RU" sz="2490" i="1" baseline="-25000" dirty="0" smtClean="0">
                <a:solidFill>
                  <a:srgbClr val="FFFF00"/>
                </a:solidFill>
              </a:rPr>
              <a:t>+1</a:t>
            </a:r>
            <a:r>
              <a:rPr lang="ru-RU" sz="2490" i="1" dirty="0" smtClean="0">
                <a:solidFill>
                  <a:srgbClr val="FFFF00"/>
                </a:solidFill>
              </a:rPr>
              <a:t> = с</a:t>
            </a:r>
            <a:r>
              <a:rPr lang="en-US" sz="2490" i="1" baseline="-25000" dirty="0" smtClean="0">
                <a:solidFill>
                  <a:srgbClr val="FFFF00"/>
                </a:solidFill>
              </a:rPr>
              <a:t>n</a:t>
            </a:r>
            <a:r>
              <a:rPr lang="ru-RU" sz="2490" i="1" dirty="0" smtClean="0">
                <a:solidFill>
                  <a:srgbClr val="FFFF00"/>
                </a:solidFill>
              </a:rPr>
              <a:t> + 4</a:t>
            </a:r>
            <a:r>
              <a:rPr lang="ru-RU" sz="2490" dirty="0" smtClean="0">
                <a:solidFill>
                  <a:srgbClr val="FFFF00"/>
                </a:solidFill>
              </a:rPr>
              <a:t>.</a:t>
            </a:r>
            <a:endParaRPr lang="ru-RU" sz="1800" dirty="0" smtClean="0">
              <a:solidFill>
                <a:srgbClr val="FFFF00"/>
              </a:solidFill>
            </a:endParaRPr>
          </a:p>
          <a:p>
            <a:pPr>
              <a:buNone/>
              <a:defRPr/>
            </a:pPr>
            <a:r>
              <a:rPr lang="ru-RU" sz="2490" dirty="0" smtClean="0">
                <a:solidFill>
                  <a:srgbClr val="FFFF00"/>
                </a:solidFill>
              </a:rPr>
              <a:t>2. Дана последовательность чисел (</a:t>
            </a:r>
            <a:r>
              <a:rPr lang="ru-RU" sz="2490" dirty="0" err="1" smtClean="0">
                <a:solidFill>
                  <a:srgbClr val="FFFF00"/>
                </a:solidFill>
              </a:rPr>
              <a:t>х</a:t>
            </a:r>
            <a:r>
              <a:rPr lang="ru-RU" sz="2490" baseline="-25000" dirty="0" err="1" smtClean="0">
                <a:solidFill>
                  <a:srgbClr val="FFFF00"/>
                </a:solidFill>
              </a:rPr>
              <a:t>п</a:t>
            </a:r>
            <a:r>
              <a:rPr lang="ru-RU" sz="2490" dirty="0" smtClean="0">
                <a:solidFill>
                  <a:srgbClr val="FFFF00"/>
                </a:solidFill>
              </a:rPr>
              <a:t>)  1,4, 7, 10, 13, 16, ….   </a:t>
            </a:r>
            <a:r>
              <a:rPr lang="ru-RU" sz="2490" b="1" i="1" dirty="0" smtClean="0">
                <a:solidFill>
                  <a:srgbClr val="FFFF00"/>
                </a:solidFill>
              </a:rPr>
              <a:t>Назовите третий, пятый, первый, восьмой, шестой члены  </a:t>
            </a:r>
            <a:r>
              <a:rPr lang="ru-RU" sz="2490" i="1" dirty="0" smtClean="0">
                <a:solidFill>
                  <a:srgbClr val="FFFF00"/>
                </a:solidFill>
              </a:rPr>
              <a:t>последовательности</a:t>
            </a:r>
            <a:r>
              <a:rPr lang="ru-RU" sz="2490" dirty="0" smtClean="0">
                <a:solidFill>
                  <a:srgbClr val="FFFF00"/>
                </a:solidFill>
              </a:rPr>
              <a:t>.</a:t>
            </a:r>
          </a:p>
          <a:p>
            <a:pPr>
              <a:buFontTx/>
              <a:buNone/>
              <a:defRPr/>
            </a:pPr>
            <a:endParaRPr lang="ru-RU" sz="1800" dirty="0" smtClean="0">
              <a:solidFill>
                <a:srgbClr val="FFFF00"/>
              </a:solidFill>
            </a:endParaRPr>
          </a:p>
          <a:p>
            <a:pPr>
              <a:buNone/>
              <a:defRPr/>
            </a:pPr>
            <a:r>
              <a:rPr lang="ru-RU" sz="2490" dirty="0" smtClean="0">
                <a:solidFill>
                  <a:srgbClr val="FFFF00"/>
                </a:solidFill>
              </a:rPr>
              <a:t>3. Последовательность задана первыми членами: 1,5,9…       </a:t>
            </a:r>
            <a:r>
              <a:rPr lang="ru-RU" sz="2490" b="1" dirty="0" smtClean="0">
                <a:solidFill>
                  <a:srgbClr val="FFFF00"/>
                </a:solidFill>
              </a:rPr>
              <a:t>Задайте формулу общего вида.</a:t>
            </a:r>
            <a:endParaRPr lang="ru-RU" sz="1800" b="1" dirty="0" smtClean="0">
              <a:solidFill>
                <a:srgbClr val="FFFF00"/>
              </a:solidFill>
            </a:endParaRPr>
          </a:p>
          <a:p>
            <a:pPr>
              <a:buNone/>
              <a:defRPr/>
            </a:pPr>
            <a:endParaRPr lang="ru-RU" sz="2490" b="1" dirty="0" smtClean="0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71670" y="1285860"/>
            <a:ext cx="40706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3,7.11,15,19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28794" y="2285992"/>
            <a:ext cx="430759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7,13,1, 22,16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643174" y="3786190"/>
            <a:ext cx="283282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а = 4</a:t>
            </a:r>
            <a:r>
              <a:rPr lang="en-US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n-</a:t>
            </a:r>
            <a:r>
              <a:rPr lang="ru-RU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3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4857760"/>
            <a:ext cx="3602197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ru-RU" sz="5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2" dur="2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1" dur="20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20157765">
            <a:off x="816255" y="2649597"/>
            <a:ext cx="633223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Раунд  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alimb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215338" y="6286520"/>
            <a:ext cx="304800" cy="304800"/>
          </a:xfrm>
          <a:prstGeom prst="rect">
            <a:avLst/>
          </a:prstGeom>
        </p:spPr>
      </p:pic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457200" y="17240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428596" y="785794"/>
            <a:ext cx="850112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 Какое из чисел  является членом арифметической прогрессии, заданной формулой 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kumimoji="0" lang="en-US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 2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+1.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А. -10                Б.  0                   В. 11                   Г.  8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428596" y="2000240"/>
            <a:ext cx="807249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2.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Найдите сумму одиннадцати первых членов арифметической прогрессии, если     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kumimoji="0" lang="ru-RU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 - 5,  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 - 3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А.  - 220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Б. -200               В.  -150               Г.  -100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500034" y="3286124"/>
            <a:ext cx="828680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3.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Найдите  первый член арифметической прогрессии, если разность равна 2, а двадцатый член  этой   прогрессии равен.28.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А.   -5;                     Б, 4;                      В. -10;                    Г. 0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428596" y="4572008"/>
            <a:ext cx="821537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Укажите формулу, которой нельзя задать арифметическую прогрессию.(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</a:t>
            </a:r>
            <a:r>
              <a:rPr kumimoji="0" lang="en-US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1; 3; 5; 7; …..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А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</a:t>
            </a:r>
            <a:r>
              <a:rPr kumimoji="0" lang="en-U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=1, 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</a:t>
            </a:r>
            <a:r>
              <a:rPr kumimoji="0" lang="en-U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</a:t>
            </a:r>
            <a:r>
              <a:rPr kumimoji="0" lang="en-U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n-1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+2;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</a:t>
            </a:r>
            <a:r>
              <a:rPr kumimoji="0" lang="en-U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=1+2n;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</a:t>
            </a:r>
            <a:r>
              <a:rPr kumimoji="0" lang="en-U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=1+2(n-1)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</a:t>
            </a:r>
            <a:r>
              <a:rPr kumimoji="0" lang="en-U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=2n-1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60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4wolf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357554" y="1357298"/>
            <a:ext cx="5451719" cy="4682574"/>
          </a:xfrm>
          <a:noFill/>
          <a:ln>
            <a:solidFill>
              <a:srgbClr val="000000"/>
            </a:solidFill>
          </a:ln>
        </p:spPr>
      </p:pic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571472" y="1071546"/>
            <a:ext cx="2214578" cy="414340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    Найдите четырех волков на этом рисунке</a:t>
            </a:r>
            <a:endParaRPr lang="ru-RU" dirty="0"/>
          </a:p>
        </p:txBody>
      </p:sp>
      <p:sp>
        <p:nvSpPr>
          <p:cNvPr id="10" name="Содержимое 8"/>
          <p:cNvSpPr>
            <a:spLocks noGrp="1"/>
          </p:cNvSpPr>
          <p:nvPr>
            <p:ph sz="quarter" idx="1"/>
          </p:nvPr>
        </p:nvSpPr>
        <p:spPr>
          <a:xfrm>
            <a:off x="1071538" y="285728"/>
            <a:ext cx="5929354" cy="78579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Физкультминутка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20157765">
            <a:off x="816255" y="2649597"/>
            <a:ext cx="633223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Раунд  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500034" y="2071678"/>
            <a:ext cx="7086600" cy="1143008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9" name="Kalimba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4" cstate="print"/>
          <a:stretch>
            <a:fillRect/>
          </a:stretch>
        </p:blipFill>
        <p:spPr>
          <a:xfrm>
            <a:off x="8001024" y="6072206"/>
            <a:ext cx="304800" cy="304800"/>
          </a:xfrm>
          <a:prstGeom prst="rect">
            <a:avLst/>
          </a:prstGeom>
        </p:spPr>
      </p:pic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1228725" y="835025"/>
          <a:ext cx="328613" cy="615950"/>
        </p:xfrm>
        <a:graphic>
          <a:graphicData uri="http://schemas.openxmlformats.org/presentationml/2006/ole">
            <p:oleObj spid="_x0000_s7170" name="Формула" r:id="rId5" imgW="139680" imgH="393480" progId="Equation.3">
              <p:embed/>
            </p:oleObj>
          </a:graphicData>
        </a:graphic>
      </p:graphicFrame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357158" y="571480"/>
            <a:ext cx="850112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1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  Геометрическая  прогрессия ( </a:t>
            </a:r>
            <a:r>
              <a:rPr kumimoji="0" lang="en-US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</a:t>
            </a:r>
            <a:r>
              <a:rPr kumimoji="0" lang="en-US" b="0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задана условиями: 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</a:t>
            </a:r>
            <a:r>
              <a:rPr kumimoji="0" lang="ru-RU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=-2,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</a:t>
            </a:r>
            <a:r>
              <a:rPr kumimoji="0" lang="en-US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</a:t>
            </a:r>
            <a:r>
              <a:rPr kumimoji="0" lang="en-US" b="0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</a:t>
            </a:r>
            <a:r>
              <a:rPr kumimoji="0" lang="ru-RU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+1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</a:t>
            </a:r>
            <a:r>
              <a:rPr lang="ru-RU" sz="24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r>
              <a:rPr lang="en-US" sz="2400" i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b</a:t>
            </a:r>
            <a:r>
              <a:rPr lang="en-US" sz="2400" i="1" baseline="-300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n</a:t>
            </a:r>
            <a:r>
              <a:rPr lang="ru-RU" sz="2400" baseline="-30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lang="ru-RU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Укажите формулу </a:t>
            </a:r>
            <a:r>
              <a:rPr lang="en-US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n</a:t>
            </a:r>
            <a:r>
              <a:rPr lang="ru-RU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-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го члена этой прогрессии.</a:t>
            </a:r>
            <a:r>
              <a:rPr lang="ru-RU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457200" y="1714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174" name="Object 6"/>
          <p:cNvGraphicFramePr>
            <a:graphicFrameLocks noChangeAspect="1"/>
          </p:cNvGraphicFramePr>
          <p:nvPr/>
        </p:nvGraphicFramePr>
        <p:xfrm>
          <a:off x="714349" y="1500174"/>
          <a:ext cx="6286544" cy="642942"/>
        </p:xfrm>
        <a:graphic>
          <a:graphicData uri="http://schemas.openxmlformats.org/presentationml/2006/ole">
            <p:oleObj spid="_x0000_s7174" name="Формула" r:id="rId6" imgW="3898900" imgH="457200" progId="Equation.3">
              <p:embed/>
            </p:oleObj>
          </a:graphicData>
        </a:graphic>
      </p:graphicFrame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428596" y="2428868"/>
            <a:ext cx="800105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Из заданных геометрических прогрессий выберите ту, среди членов которой есть число 25.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176" name="Object 8"/>
          <p:cNvGraphicFramePr>
            <a:graphicFrameLocks noChangeAspect="1"/>
          </p:cNvGraphicFramePr>
          <p:nvPr/>
        </p:nvGraphicFramePr>
        <p:xfrm>
          <a:off x="642911" y="3286124"/>
          <a:ext cx="6500858" cy="428628"/>
        </p:xfrm>
        <a:graphic>
          <a:graphicData uri="http://schemas.openxmlformats.org/presentationml/2006/ole">
            <p:oleObj spid="_x0000_s7176" name="Формула" r:id="rId7" imgW="4953000" imgH="254000" progId="Equation.3">
              <p:embed/>
            </p:oleObj>
          </a:graphicData>
        </a:graphic>
      </p:graphicFrame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500034" y="4071942"/>
            <a:ext cx="764386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 Найдите сумму первых пяти членов  геометрической прогрессии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-1;  -3; …..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А.  - 121                   Б.  -40               В.  42                    Г.  -81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9" name="Rectangle 11"/>
          <p:cNvSpPr>
            <a:spLocks noChangeArrowheads="1"/>
          </p:cNvSpPr>
          <p:nvPr/>
        </p:nvSpPr>
        <p:spPr bwMode="auto">
          <a:xfrm>
            <a:off x="500034" y="5286388"/>
            <a:ext cx="76438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Найдите сумму двухзначных чисел, которые делятся на  5.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А. 475;                  Б. 945                   В.  1260              Г. 995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60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20157765">
            <a:off x="816255" y="2649597"/>
            <a:ext cx="633223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Раунд  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214282" y="785794"/>
            <a:ext cx="8715405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8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1.Четвёртый член  арифметической прогрессии  равен  8,  а её двенадцатый член равен  - 12. Найдите двадцать первый член этой прогрессии.</a:t>
            </a:r>
          </a:p>
          <a:p>
            <a:pPr marL="0" lvl="8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Найдите сумму всех натуральных чисел, кратных трем    и       меньших 150.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 Сумма первых трёх членов геометрической прогрессии равна 39, знаменатель прогрессии равен -4. Найдите сумму первых четырёх членов этой прогрессии.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4. При каких значениях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три числа 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х-3; х+1; 2х+2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образуют геометрическую прогрессию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472" y="1571612"/>
            <a:ext cx="778674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Домашнее задание</a:t>
            </a:r>
          </a:p>
          <a:p>
            <a:pPr algn="ctr"/>
            <a:endParaRPr lang="ru-RU" sz="2000" b="1" u="sng" dirty="0" smtClean="0">
              <a:solidFill>
                <a:schemeClr val="bg1"/>
              </a:solidFill>
            </a:endParaRPr>
          </a:p>
          <a:p>
            <a:r>
              <a:rPr lang="ru-RU" sz="2400" dirty="0" smtClean="0"/>
              <a:t>1.Составить кроссворд по теме «Последовательность. Арифметическая прогрессия»</a:t>
            </a:r>
          </a:p>
          <a:p>
            <a:r>
              <a:rPr lang="ru-RU" sz="2400" dirty="0" smtClean="0"/>
              <a:t>     </a:t>
            </a:r>
          </a:p>
          <a:p>
            <a:r>
              <a:rPr lang="ru-RU" sz="2400" dirty="0" smtClean="0"/>
              <a:t>2.Составить  и выполнить тест по теме «Арифметическая прогрессия».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103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Courier New" pitchFamily="49" charset="0"/>
                <a:cs typeface="Courier New" pitchFamily="49" charset="0"/>
              </a:rPr>
              <a:t>Гимн математиков</a:t>
            </a:r>
            <a:endParaRPr lang="ru-RU" sz="32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357290" y="1714488"/>
            <a:ext cx="6572296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Уравнения решать, радианы вычислять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Интересная у алгебры задача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Интегралы добывать, дробь делить и умножать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Постараешься – придет к тебе удача.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Геометрия нужна, но она ведь так сложна,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То фигура, то тела – не разберешься!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Аксиомы там нужны, теоремы так важны,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Их учи – и результата ты добьешься!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Есть науки хороши для развития души,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Их и сами все вы знаете, конечно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Для развития ума </a:t>
            </a:r>
            <a:r>
              <a:rPr lang="ru-RU" sz="20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Математика нужна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-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Это было, это будет, это вечно!.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5" descr="карандаш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9586" y="2214554"/>
            <a:ext cx="9525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5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AutoShape 4"/>
          <p:cNvSpPr>
            <a:spLocks noChangeArrowheads="1"/>
          </p:cNvSpPr>
          <p:nvPr/>
        </p:nvSpPr>
        <p:spPr bwMode="auto">
          <a:xfrm>
            <a:off x="827088" y="2565400"/>
            <a:ext cx="7561262" cy="3240088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FFFFFF"/>
              </a:gs>
              <a:gs pos="100000">
                <a:srgbClr val="FF66FF"/>
              </a:gs>
            </a:gsLst>
            <a:lin ang="189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7200" b="1" dirty="0">
                <a:solidFill>
                  <a:srgbClr val="C00000"/>
                </a:solidFill>
              </a:rPr>
              <a:t> – 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</a:rPr>
              <a:t>соревнование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</a:rPr>
              <a:t>двух команд в решении 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</a:rPr>
              <a:t>з</a:t>
            </a:r>
            <a:r>
              <a:rPr lang="ru-RU" sz="3200" b="1" dirty="0" smtClean="0">
                <a:solidFill>
                  <a:srgbClr val="C00000"/>
                </a:solidFill>
              </a:rPr>
              <a:t>адач по ГИА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078" name="WordArt 6" descr="6[1]"/>
          <p:cNvSpPr>
            <a:spLocks noChangeArrowheads="1" noChangeShapeType="1"/>
          </p:cNvSpPr>
          <p:nvPr/>
        </p:nvSpPr>
        <p:spPr bwMode="auto">
          <a:xfrm>
            <a:off x="642910" y="214290"/>
            <a:ext cx="7772400" cy="1470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653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C00000"/>
                </a:solidFill>
                <a:latin typeface="Impact"/>
              </a:rPr>
              <a:t>Математический бой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307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sz="quarter"/>
          </p:nvPr>
        </p:nvSpPr>
        <p:spPr>
          <a:solidFill>
            <a:srgbClr val="FF66FF"/>
          </a:solidFill>
        </p:spPr>
        <p:txBody>
          <a:bodyPr>
            <a:normAutofit/>
          </a:bodyPr>
          <a:lstStyle/>
          <a:p>
            <a:pPr algn="ctr"/>
            <a:r>
              <a:rPr lang="ru-RU" sz="4800" i="1" dirty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Правила математического боя</a:t>
            </a:r>
          </a:p>
        </p:txBody>
      </p:sp>
      <p:pic>
        <p:nvPicPr>
          <p:cNvPr id="5123" name="Picture 3" descr="j0295160"/>
          <p:cNvPicPr>
            <a:picLocks noGrp="1" noChangeAspect="1" noChangeArrowheads="1" noCro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84888" y="1341438"/>
            <a:ext cx="1228725" cy="809625"/>
          </a:xfrm>
          <a:noFill/>
          <a:ln/>
        </p:spPr>
      </p:pic>
      <p:pic>
        <p:nvPicPr>
          <p:cNvPr id="5127" name="Picture 7" descr="j0283869"/>
          <p:cNvPicPr>
            <a:picLocks noGrp="1" noChangeAspect="1" noChangeArrowheads="1" noCrop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752600" y="3819525"/>
            <a:ext cx="1114425" cy="1208088"/>
          </a:xfrm>
          <a:noFill/>
          <a:ln/>
        </p:spPr>
      </p:pic>
      <p:pic>
        <p:nvPicPr>
          <p:cNvPr id="5129" name="Picture 9" descr="j041124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172200" y="3819525"/>
            <a:ext cx="1252538" cy="1196975"/>
          </a:xfrm>
          <a:noFill/>
          <a:ln/>
        </p:spPr>
      </p:pic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28600" y="2492375"/>
            <a:ext cx="4343400" cy="12239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/>
              <a:t>Команды получают </a:t>
            </a:r>
            <a:r>
              <a:rPr lang="ru-RU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условия</a:t>
            </a:r>
            <a:r>
              <a:rPr lang="ru-RU" b="1" i="1" dirty="0">
                <a:solidFill>
                  <a:srgbClr val="FF3300"/>
                </a:solidFill>
              </a:rPr>
              <a:t> </a:t>
            </a:r>
          </a:p>
          <a:p>
            <a:pPr algn="ctr"/>
            <a:r>
              <a:rPr lang="ru-RU" b="1" dirty="0"/>
              <a:t>задач и определенное </a:t>
            </a:r>
          </a:p>
          <a:p>
            <a:pPr algn="ctr"/>
            <a:r>
              <a:rPr lang="ru-RU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время</a:t>
            </a:r>
            <a:r>
              <a:rPr lang="ru-RU" b="1" i="1" dirty="0">
                <a:solidFill>
                  <a:srgbClr val="FF3300"/>
                </a:solidFill>
              </a:rPr>
              <a:t> </a:t>
            </a:r>
            <a:r>
              <a:rPr lang="ru-RU" b="1" dirty="0"/>
              <a:t>на их решение. 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323850" y="4941888"/>
            <a:ext cx="4176713" cy="13668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/>
              <a:t>Одна из команд рассказывает</a:t>
            </a:r>
          </a:p>
          <a:p>
            <a:pPr algn="ctr"/>
            <a:r>
              <a:rPr lang="ru-RU" b="1" dirty="0"/>
              <a:t> решение, другая выступает в </a:t>
            </a:r>
          </a:p>
          <a:p>
            <a:pPr algn="ctr"/>
            <a:r>
              <a:rPr lang="ru-RU" b="1" dirty="0"/>
              <a:t>качестве </a:t>
            </a:r>
            <a:r>
              <a:rPr lang="ru-RU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оппонента</a:t>
            </a:r>
            <a:r>
              <a:rPr lang="ru-RU" b="1" dirty="0"/>
              <a:t> </a:t>
            </a:r>
          </a:p>
          <a:p>
            <a:pPr algn="ctr"/>
            <a:r>
              <a:rPr lang="ru-RU" b="1" dirty="0"/>
              <a:t>( ищет ошибки  и недочеты). </a:t>
            </a:r>
          </a:p>
        </p:txBody>
      </p:sp>
      <p:pic>
        <p:nvPicPr>
          <p:cNvPr id="5126" name="Picture 6" descr="bd06876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71600" y="1295400"/>
            <a:ext cx="1219200" cy="1066800"/>
          </a:xfrm>
          <a:prstGeom prst="rect">
            <a:avLst/>
          </a:prstGeom>
          <a:noFill/>
        </p:spPr>
      </p:pic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4716463" y="2492375"/>
            <a:ext cx="4127500" cy="12128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/>
              <a:t>По истечении отведенного </a:t>
            </a:r>
          </a:p>
          <a:p>
            <a:pPr algn="ctr"/>
            <a:r>
              <a:rPr lang="ru-RU" b="1" dirty="0"/>
              <a:t>времени начинается собственно</a:t>
            </a:r>
          </a:p>
          <a:p>
            <a:pPr algn="ctr"/>
            <a:r>
              <a:rPr lang="ru-RU" b="1" dirty="0"/>
              <a:t> </a:t>
            </a:r>
            <a:r>
              <a:rPr lang="ru-RU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бой</a:t>
            </a:r>
            <a:r>
              <a:rPr lang="ru-RU" b="1" dirty="0"/>
              <a:t>, когда команды рассказывают </a:t>
            </a:r>
          </a:p>
          <a:p>
            <a:pPr algn="ctr"/>
            <a:r>
              <a:rPr lang="ru-RU" b="1" dirty="0"/>
              <a:t>друг другу решение задач.</a:t>
            </a:r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4932363" y="4941888"/>
            <a:ext cx="3959225" cy="1190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/>
              <a:t>Победителем боя объявляется </a:t>
            </a:r>
          </a:p>
          <a:p>
            <a:pPr algn="ctr"/>
            <a:r>
              <a:rPr lang="ru-RU" b="1" dirty="0"/>
              <a:t>команда, которая в итоге </a:t>
            </a:r>
          </a:p>
          <a:p>
            <a:pPr algn="ctr"/>
            <a:r>
              <a:rPr lang="ru-RU" b="1" dirty="0"/>
              <a:t>наберет </a:t>
            </a:r>
            <a:r>
              <a:rPr lang="ru-RU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большее количество</a:t>
            </a:r>
          </a:p>
          <a:p>
            <a:pPr algn="ctr"/>
            <a: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баллов</a:t>
            </a:r>
            <a:r>
              <a:rPr lang="ru-RU" b="1" dirty="0">
                <a:solidFill>
                  <a:srgbClr val="FF3300"/>
                </a:solidFill>
              </a:rPr>
              <a:t>.</a:t>
            </a:r>
            <a:r>
              <a:rPr lang="ru-RU" dirty="0">
                <a:solidFill>
                  <a:srgbClr val="FF33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447675" y="111125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000"/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827088" y="404813"/>
            <a:ext cx="7191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000"/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2268538" y="2852738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000"/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468313" y="4508500"/>
            <a:ext cx="4030662" cy="1887538"/>
          </a:xfrm>
          <a:prstGeom prst="wedgeRectCallout">
            <a:avLst>
              <a:gd name="adj1" fmla="val -24676"/>
              <a:gd name="adj2" fmla="val -65273"/>
            </a:avLst>
          </a:prstGeom>
          <a:gradFill rotWithShape="1">
            <a:gsLst>
              <a:gs pos="0">
                <a:srgbClr val="CCECFF"/>
              </a:gs>
              <a:gs pos="50000">
                <a:schemeClr val="bg1"/>
              </a:gs>
              <a:gs pos="100000">
                <a:srgbClr val="CCECFF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b="1" i="1"/>
              <a:t>Если вызов не принят, то первая команда обязана выставить </a:t>
            </a:r>
            <a:r>
              <a:rPr lang="ru-RU" b="1" i="1">
                <a:solidFill>
                  <a:srgbClr val="FF3300"/>
                </a:solidFill>
              </a:rPr>
              <a:t>докладчика</a:t>
            </a:r>
            <a:r>
              <a:rPr lang="ru-RU" b="1" i="1"/>
              <a:t>, а команда, отклонившая вызов, </a:t>
            </a:r>
          </a:p>
          <a:p>
            <a:pPr algn="ctr"/>
            <a:r>
              <a:rPr lang="ru-RU" b="1" i="1"/>
              <a:t> -  </a:t>
            </a:r>
            <a:r>
              <a:rPr lang="ru-RU" b="1" i="1">
                <a:solidFill>
                  <a:srgbClr val="FF3300"/>
                </a:solidFill>
              </a:rPr>
              <a:t>оппонента</a:t>
            </a:r>
            <a:r>
              <a:rPr lang="ru-RU" b="1" i="1"/>
              <a:t>. </a:t>
            </a:r>
            <a:endParaRPr lang="ru-RU"/>
          </a:p>
          <a:p>
            <a:pPr algn="ctr">
              <a:spcBef>
                <a:spcPct val="50000"/>
              </a:spcBef>
            </a:pPr>
            <a:r>
              <a:rPr lang="ru-RU"/>
              <a:t> 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0" y="0"/>
            <a:ext cx="8915400" cy="6858000"/>
            <a:chOff x="0" y="0"/>
            <a:chExt cx="5616" cy="4320"/>
          </a:xfrm>
        </p:grpSpPr>
        <p:sp>
          <p:nvSpPr>
            <p:cNvPr id="8200" name="Rectangle 8"/>
            <p:cNvSpPr>
              <a:spLocks noChangeArrowheads="1"/>
            </p:cNvSpPr>
            <p:nvPr/>
          </p:nvSpPr>
          <p:spPr bwMode="auto">
            <a:xfrm rot="-5400000">
              <a:off x="-1944" y="2184"/>
              <a:ext cx="4224" cy="48"/>
            </a:xfrm>
            <a:prstGeom prst="rect">
              <a:avLst/>
            </a:prstGeom>
            <a:gradFill rotWithShape="0">
              <a:gsLst>
                <a:gs pos="0">
                  <a:srgbClr val="000082"/>
                </a:gs>
                <a:gs pos="6500">
                  <a:srgbClr val="0047FF"/>
                </a:gs>
                <a:gs pos="14000">
                  <a:srgbClr val="000082"/>
                </a:gs>
                <a:gs pos="21500">
                  <a:srgbClr val="0047FF"/>
                </a:gs>
                <a:gs pos="29000">
                  <a:srgbClr val="000082"/>
                </a:gs>
                <a:gs pos="36000">
                  <a:srgbClr val="0047FF"/>
                </a:gs>
                <a:gs pos="43500">
                  <a:srgbClr val="000082"/>
                </a:gs>
                <a:gs pos="50000">
                  <a:srgbClr val="0047FF"/>
                </a:gs>
                <a:gs pos="56500">
                  <a:srgbClr val="000082"/>
                </a:gs>
                <a:gs pos="64000">
                  <a:srgbClr val="0047FF"/>
                </a:gs>
                <a:gs pos="71000">
                  <a:srgbClr val="000082"/>
                </a:gs>
                <a:gs pos="78501">
                  <a:srgbClr val="0047FF"/>
                </a:gs>
                <a:gs pos="86000">
                  <a:srgbClr val="000082"/>
                </a:gs>
                <a:gs pos="93500">
                  <a:srgbClr val="0047FF"/>
                </a:gs>
                <a:gs pos="100000">
                  <a:srgbClr val="000082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01" name="Rectangle 9"/>
            <p:cNvSpPr>
              <a:spLocks noChangeArrowheads="1"/>
            </p:cNvSpPr>
            <p:nvPr/>
          </p:nvSpPr>
          <p:spPr bwMode="auto">
            <a:xfrm flipV="1">
              <a:off x="0" y="48"/>
              <a:ext cx="5616" cy="48"/>
            </a:xfrm>
            <a:prstGeom prst="rect">
              <a:avLst/>
            </a:prstGeom>
            <a:gradFill rotWithShape="0">
              <a:gsLst>
                <a:gs pos="0">
                  <a:srgbClr val="000082"/>
                </a:gs>
                <a:gs pos="6500">
                  <a:srgbClr val="0047FF"/>
                </a:gs>
                <a:gs pos="14000">
                  <a:srgbClr val="000082"/>
                </a:gs>
                <a:gs pos="21500">
                  <a:srgbClr val="0047FF"/>
                </a:gs>
                <a:gs pos="29000">
                  <a:srgbClr val="000082"/>
                </a:gs>
                <a:gs pos="36000">
                  <a:srgbClr val="0047FF"/>
                </a:gs>
                <a:gs pos="43500">
                  <a:srgbClr val="000082"/>
                </a:gs>
                <a:gs pos="50000">
                  <a:srgbClr val="0047FF"/>
                </a:gs>
                <a:gs pos="56500">
                  <a:srgbClr val="000082"/>
                </a:gs>
                <a:gs pos="64000">
                  <a:srgbClr val="0047FF"/>
                </a:gs>
                <a:gs pos="71000">
                  <a:srgbClr val="000082"/>
                </a:gs>
                <a:gs pos="78501">
                  <a:srgbClr val="0047FF"/>
                </a:gs>
                <a:gs pos="86000">
                  <a:srgbClr val="000082"/>
                </a:gs>
                <a:gs pos="93500">
                  <a:srgbClr val="0047FF"/>
                </a:gs>
                <a:gs pos="100000">
                  <a:srgbClr val="000082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02" name="Rectangle 10"/>
            <p:cNvSpPr>
              <a:spLocks noChangeArrowheads="1"/>
            </p:cNvSpPr>
            <p:nvPr/>
          </p:nvSpPr>
          <p:spPr bwMode="auto">
            <a:xfrm rot="-5400000">
              <a:off x="-2016" y="2064"/>
              <a:ext cx="4176" cy="48"/>
            </a:xfrm>
            <a:prstGeom prst="rect">
              <a:avLst/>
            </a:prstGeom>
            <a:gradFill rotWithShape="0">
              <a:gsLst>
                <a:gs pos="0">
                  <a:srgbClr val="000082"/>
                </a:gs>
                <a:gs pos="6500">
                  <a:srgbClr val="0047FF"/>
                </a:gs>
                <a:gs pos="14000">
                  <a:srgbClr val="000082"/>
                </a:gs>
                <a:gs pos="21500">
                  <a:srgbClr val="0047FF"/>
                </a:gs>
                <a:gs pos="29000">
                  <a:srgbClr val="000082"/>
                </a:gs>
                <a:gs pos="36000">
                  <a:srgbClr val="0047FF"/>
                </a:gs>
                <a:gs pos="43500">
                  <a:srgbClr val="000082"/>
                </a:gs>
                <a:gs pos="50000">
                  <a:srgbClr val="0047FF"/>
                </a:gs>
                <a:gs pos="56500">
                  <a:srgbClr val="000082"/>
                </a:gs>
                <a:gs pos="64000">
                  <a:srgbClr val="0047FF"/>
                </a:gs>
                <a:gs pos="71000">
                  <a:srgbClr val="000082"/>
                </a:gs>
                <a:gs pos="78501">
                  <a:srgbClr val="0047FF"/>
                </a:gs>
                <a:gs pos="86000">
                  <a:srgbClr val="000082"/>
                </a:gs>
                <a:gs pos="93500">
                  <a:srgbClr val="0047FF"/>
                </a:gs>
                <a:gs pos="100000">
                  <a:srgbClr val="000082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611188" y="2571750"/>
            <a:ext cx="3043237" cy="1535113"/>
          </a:xfrm>
          <a:prstGeom prst="rect">
            <a:avLst/>
          </a:prstGeom>
          <a:gradFill rotWithShape="1">
            <a:gsLst>
              <a:gs pos="0">
                <a:srgbClr val="CCECFF"/>
              </a:gs>
              <a:gs pos="50000">
                <a:schemeClr val="bg1"/>
              </a:gs>
              <a:gs pos="100000">
                <a:srgbClr val="CCECFF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/>
            <a:endParaRPr lang="ru-RU" b="1" i="1"/>
          </a:p>
          <a:p>
            <a:pPr algn="ctr"/>
            <a:endParaRPr lang="ru-RU" b="1" i="1"/>
          </a:p>
          <a:p>
            <a:pPr algn="ctr"/>
            <a:r>
              <a:rPr lang="ru-RU" b="1" i="1">
                <a:solidFill>
                  <a:srgbClr val="FF3300"/>
                </a:solidFill>
              </a:rPr>
              <a:t>Общая схема боя</a:t>
            </a:r>
          </a:p>
          <a:p>
            <a:endParaRPr lang="ru-RU" sz="2000" i="1">
              <a:solidFill>
                <a:srgbClr val="FF3300"/>
              </a:solidFill>
            </a:endParaRPr>
          </a:p>
          <a:p>
            <a:endParaRPr lang="ru-RU" sz="2000" i="1"/>
          </a:p>
        </p:txBody>
      </p:sp>
      <p:sp>
        <p:nvSpPr>
          <p:cNvPr id="8204" name="AutoShape 12"/>
          <p:cNvSpPr>
            <a:spLocks noChangeArrowheads="1"/>
          </p:cNvSpPr>
          <p:nvPr/>
        </p:nvSpPr>
        <p:spPr bwMode="auto">
          <a:xfrm>
            <a:off x="539750" y="333375"/>
            <a:ext cx="2736850" cy="1200150"/>
          </a:xfrm>
          <a:prstGeom prst="wedgeRectCallout">
            <a:avLst>
              <a:gd name="adj1" fmla="val 37412"/>
              <a:gd name="adj2" fmla="val 135185"/>
            </a:avLst>
          </a:prstGeom>
          <a:gradFill rotWithShape="1">
            <a:gsLst>
              <a:gs pos="0">
                <a:srgbClr val="CCECFF"/>
              </a:gs>
              <a:gs pos="50000">
                <a:schemeClr val="bg1"/>
              </a:gs>
              <a:gs pos="100000">
                <a:srgbClr val="CCECFF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endParaRPr lang="ru-RU" b="1" i="1"/>
          </a:p>
          <a:p>
            <a:r>
              <a:rPr lang="ru-RU" b="1" i="1"/>
              <a:t>Бой состоит из нескольких </a:t>
            </a:r>
            <a:r>
              <a:rPr lang="ru-RU" b="1" i="1">
                <a:solidFill>
                  <a:srgbClr val="FF3300"/>
                </a:solidFill>
              </a:rPr>
              <a:t>pаундов.</a:t>
            </a:r>
          </a:p>
          <a:p>
            <a:r>
              <a:rPr lang="ru-RU" b="1"/>
              <a:t> </a:t>
            </a:r>
          </a:p>
        </p:txBody>
      </p:sp>
      <p:sp>
        <p:nvSpPr>
          <p:cNvPr id="8205" name="AutoShape 13"/>
          <p:cNvSpPr>
            <a:spLocks noChangeArrowheads="1"/>
          </p:cNvSpPr>
          <p:nvPr/>
        </p:nvSpPr>
        <p:spPr bwMode="auto">
          <a:xfrm>
            <a:off x="3924300" y="549275"/>
            <a:ext cx="4752975" cy="925513"/>
          </a:xfrm>
          <a:prstGeom prst="wedgeRectCallout">
            <a:avLst>
              <a:gd name="adj1" fmla="val -67736"/>
              <a:gd name="adj2" fmla="val 170069"/>
            </a:avLst>
          </a:prstGeom>
          <a:gradFill rotWithShape="1">
            <a:gsLst>
              <a:gs pos="0">
                <a:srgbClr val="CCECFF"/>
              </a:gs>
              <a:gs pos="50000">
                <a:schemeClr val="bg1"/>
              </a:gs>
              <a:gs pos="100000">
                <a:srgbClr val="CCECFF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b="1" i="1"/>
              <a:t>В начале каждого раунда </a:t>
            </a:r>
            <a:r>
              <a:rPr lang="ru-RU" b="1" i="1">
                <a:solidFill>
                  <a:srgbClr val="FF3300"/>
                </a:solidFill>
              </a:rPr>
              <a:t>одна из команд вызывает дpугую</a:t>
            </a:r>
            <a:r>
              <a:rPr lang="ru-RU" b="1" i="1"/>
              <a:t>   на решение любой из задач.</a:t>
            </a:r>
          </a:p>
        </p:txBody>
      </p:sp>
      <p:sp>
        <p:nvSpPr>
          <p:cNvPr id="8206" name="AutoShape 14"/>
          <p:cNvSpPr>
            <a:spLocks noChangeArrowheads="1"/>
          </p:cNvSpPr>
          <p:nvPr/>
        </p:nvSpPr>
        <p:spPr bwMode="auto">
          <a:xfrm>
            <a:off x="4067175" y="2420938"/>
            <a:ext cx="4772025" cy="925512"/>
          </a:xfrm>
          <a:prstGeom prst="wedgeRectCallout">
            <a:avLst>
              <a:gd name="adj1" fmla="val -58551"/>
              <a:gd name="adj2" fmla="val 24866"/>
            </a:avLst>
          </a:prstGeom>
          <a:gradFill rotWithShape="1">
            <a:gsLst>
              <a:gs pos="0">
                <a:srgbClr val="CCECFF"/>
              </a:gs>
              <a:gs pos="50000">
                <a:schemeClr val="bg1"/>
              </a:gs>
              <a:gs pos="100000">
                <a:srgbClr val="CCECFF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b="1" i="1"/>
              <a:t>Вызванная команда сообщает о согласии рассказывать решение этой задачи и  выставляет </a:t>
            </a:r>
            <a:r>
              <a:rPr lang="ru-RU" b="1" i="1">
                <a:solidFill>
                  <a:srgbClr val="FF3300"/>
                </a:solidFill>
              </a:rPr>
              <a:t>докладчика</a:t>
            </a:r>
            <a:r>
              <a:rPr lang="ru-RU" b="1" i="1"/>
              <a:t>.</a:t>
            </a:r>
            <a:r>
              <a:rPr lang="ru-RU"/>
              <a:t> </a:t>
            </a:r>
          </a:p>
        </p:txBody>
      </p:sp>
      <p:sp>
        <p:nvSpPr>
          <p:cNvPr id="8211" name="AutoShape 19"/>
          <p:cNvSpPr>
            <a:spLocks noChangeArrowheads="1"/>
          </p:cNvSpPr>
          <p:nvPr/>
        </p:nvSpPr>
        <p:spPr bwMode="auto">
          <a:xfrm>
            <a:off x="5003800" y="4437063"/>
            <a:ext cx="3908425" cy="650875"/>
          </a:xfrm>
          <a:prstGeom prst="wedgeRectCallout">
            <a:avLst>
              <a:gd name="adj1" fmla="val -82208"/>
              <a:gd name="adj2" fmla="val -128782"/>
            </a:avLst>
          </a:prstGeom>
          <a:gradFill rotWithShape="1">
            <a:gsLst>
              <a:gs pos="0">
                <a:srgbClr val="CCECFF"/>
              </a:gs>
              <a:gs pos="50000">
                <a:schemeClr val="bg1"/>
              </a:gs>
              <a:gs pos="100000">
                <a:srgbClr val="CCECFF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i="1"/>
              <a:t>Вызвавшая команда выставляет </a:t>
            </a:r>
            <a:r>
              <a:rPr lang="ru-RU" b="1" i="1">
                <a:solidFill>
                  <a:srgbClr val="FF3300"/>
                </a:solidFill>
              </a:rPr>
              <a:t>оппонента.</a:t>
            </a: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3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0"/>
                            </p:stCondLst>
                            <p:childTnLst>
                              <p:par>
                                <p:cTn id="9" presetID="18" presetClass="entr" presetSubtype="3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3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0"/>
                            </p:stCondLst>
                            <p:childTnLst>
                              <p:par>
                                <p:cTn id="13" presetID="18" presetClass="entr" presetSubtype="3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30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3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30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9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3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30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 animBg="1"/>
      <p:bldP spid="8203" grpId="0" animBg="1"/>
      <p:bldP spid="8204" grpId="0" animBg="1"/>
      <p:bldP spid="8205" grpId="0" animBg="1"/>
      <p:bldP spid="8206" grpId="0" animBg="1"/>
      <p:bldP spid="82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447675" y="111125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000"/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827088" y="404813"/>
            <a:ext cx="7191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000"/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2268538" y="2852738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000"/>
          </a:p>
        </p:txBody>
      </p:sp>
      <p:sp>
        <p:nvSpPr>
          <p:cNvPr id="10246" name="AutoShape 6"/>
          <p:cNvSpPr>
            <a:spLocks noChangeArrowheads="1"/>
          </p:cNvSpPr>
          <p:nvPr/>
        </p:nvSpPr>
        <p:spPr bwMode="auto">
          <a:xfrm>
            <a:off x="684213" y="5949950"/>
            <a:ext cx="8208962" cy="650875"/>
          </a:xfrm>
          <a:prstGeom prst="wedgeRectCallout">
            <a:avLst>
              <a:gd name="adj1" fmla="val -36639"/>
              <a:gd name="adj2" fmla="val -318292"/>
            </a:avLst>
          </a:prstGeom>
          <a:gradFill rotWithShape="1">
            <a:gsLst>
              <a:gs pos="0">
                <a:srgbClr val="CCECFF"/>
              </a:gs>
              <a:gs pos="50000">
                <a:schemeClr val="bg1"/>
              </a:gs>
              <a:gs pos="100000">
                <a:srgbClr val="CCECFF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i="1"/>
              <a:t>По итогам доклада и ответов на вопросы оппонент </a:t>
            </a:r>
            <a:r>
              <a:rPr lang="ru-RU" b="1" i="1">
                <a:solidFill>
                  <a:srgbClr val="FF3300"/>
                </a:solidFill>
              </a:rPr>
              <a:t>имеет право дать  оценку</a:t>
            </a:r>
            <a:r>
              <a:rPr lang="ru-RU" b="1" i="1"/>
              <a:t> докладу и обсуждению</a:t>
            </a:r>
            <a:r>
              <a:rPr lang="ru-RU"/>
              <a:t>.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0" y="0"/>
            <a:ext cx="8915400" cy="6858000"/>
            <a:chOff x="0" y="0"/>
            <a:chExt cx="5616" cy="4320"/>
          </a:xfrm>
        </p:grpSpPr>
        <p:sp>
          <p:nvSpPr>
            <p:cNvPr id="10248" name="Rectangle 8"/>
            <p:cNvSpPr>
              <a:spLocks noChangeArrowheads="1"/>
            </p:cNvSpPr>
            <p:nvPr/>
          </p:nvSpPr>
          <p:spPr bwMode="auto">
            <a:xfrm rot="-5400000">
              <a:off x="-1944" y="2184"/>
              <a:ext cx="4224" cy="48"/>
            </a:xfrm>
            <a:prstGeom prst="rect">
              <a:avLst/>
            </a:prstGeom>
            <a:gradFill rotWithShape="0">
              <a:gsLst>
                <a:gs pos="0">
                  <a:srgbClr val="000082"/>
                </a:gs>
                <a:gs pos="6500">
                  <a:srgbClr val="0047FF"/>
                </a:gs>
                <a:gs pos="14000">
                  <a:srgbClr val="000082"/>
                </a:gs>
                <a:gs pos="21500">
                  <a:srgbClr val="0047FF"/>
                </a:gs>
                <a:gs pos="29000">
                  <a:srgbClr val="000082"/>
                </a:gs>
                <a:gs pos="36000">
                  <a:srgbClr val="0047FF"/>
                </a:gs>
                <a:gs pos="43500">
                  <a:srgbClr val="000082"/>
                </a:gs>
                <a:gs pos="50000">
                  <a:srgbClr val="0047FF"/>
                </a:gs>
                <a:gs pos="56500">
                  <a:srgbClr val="000082"/>
                </a:gs>
                <a:gs pos="64000">
                  <a:srgbClr val="0047FF"/>
                </a:gs>
                <a:gs pos="71000">
                  <a:srgbClr val="000082"/>
                </a:gs>
                <a:gs pos="78501">
                  <a:srgbClr val="0047FF"/>
                </a:gs>
                <a:gs pos="86000">
                  <a:srgbClr val="000082"/>
                </a:gs>
                <a:gs pos="93500">
                  <a:srgbClr val="0047FF"/>
                </a:gs>
                <a:gs pos="100000">
                  <a:srgbClr val="000082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49" name="Rectangle 9"/>
            <p:cNvSpPr>
              <a:spLocks noChangeArrowheads="1"/>
            </p:cNvSpPr>
            <p:nvPr/>
          </p:nvSpPr>
          <p:spPr bwMode="auto">
            <a:xfrm flipV="1">
              <a:off x="0" y="48"/>
              <a:ext cx="5616" cy="48"/>
            </a:xfrm>
            <a:prstGeom prst="rect">
              <a:avLst/>
            </a:prstGeom>
            <a:gradFill rotWithShape="0">
              <a:gsLst>
                <a:gs pos="0">
                  <a:srgbClr val="000082"/>
                </a:gs>
                <a:gs pos="6500">
                  <a:srgbClr val="0047FF"/>
                </a:gs>
                <a:gs pos="14000">
                  <a:srgbClr val="000082"/>
                </a:gs>
                <a:gs pos="21500">
                  <a:srgbClr val="0047FF"/>
                </a:gs>
                <a:gs pos="29000">
                  <a:srgbClr val="000082"/>
                </a:gs>
                <a:gs pos="36000">
                  <a:srgbClr val="0047FF"/>
                </a:gs>
                <a:gs pos="43500">
                  <a:srgbClr val="000082"/>
                </a:gs>
                <a:gs pos="50000">
                  <a:srgbClr val="0047FF"/>
                </a:gs>
                <a:gs pos="56500">
                  <a:srgbClr val="000082"/>
                </a:gs>
                <a:gs pos="64000">
                  <a:srgbClr val="0047FF"/>
                </a:gs>
                <a:gs pos="71000">
                  <a:srgbClr val="000082"/>
                </a:gs>
                <a:gs pos="78501">
                  <a:srgbClr val="0047FF"/>
                </a:gs>
                <a:gs pos="86000">
                  <a:srgbClr val="000082"/>
                </a:gs>
                <a:gs pos="93500">
                  <a:srgbClr val="0047FF"/>
                </a:gs>
                <a:gs pos="100000">
                  <a:srgbClr val="000082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50" name="Rectangle 10"/>
            <p:cNvSpPr>
              <a:spLocks noChangeArrowheads="1"/>
            </p:cNvSpPr>
            <p:nvPr/>
          </p:nvSpPr>
          <p:spPr bwMode="auto">
            <a:xfrm rot="-5400000">
              <a:off x="-2016" y="2064"/>
              <a:ext cx="4176" cy="48"/>
            </a:xfrm>
            <a:prstGeom prst="rect">
              <a:avLst/>
            </a:prstGeom>
            <a:gradFill rotWithShape="0">
              <a:gsLst>
                <a:gs pos="0">
                  <a:srgbClr val="000082"/>
                </a:gs>
                <a:gs pos="6500">
                  <a:srgbClr val="0047FF"/>
                </a:gs>
                <a:gs pos="14000">
                  <a:srgbClr val="000082"/>
                </a:gs>
                <a:gs pos="21500">
                  <a:srgbClr val="0047FF"/>
                </a:gs>
                <a:gs pos="29000">
                  <a:srgbClr val="000082"/>
                </a:gs>
                <a:gs pos="36000">
                  <a:srgbClr val="0047FF"/>
                </a:gs>
                <a:gs pos="43500">
                  <a:srgbClr val="000082"/>
                </a:gs>
                <a:gs pos="50000">
                  <a:srgbClr val="0047FF"/>
                </a:gs>
                <a:gs pos="56500">
                  <a:srgbClr val="000082"/>
                </a:gs>
                <a:gs pos="64000">
                  <a:srgbClr val="0047FF"/>
                </a:gs>
                <a:gs pos="71000">
                  <a:srgbClr val="000082"/>
                </a:gs>
                <a:gs pos="78501">
                  <a:srgbClr val="0047FF"/>
                </a:gs>
                <a:gs pos="86000">
                  <a:srgbClr val="000082"/>
                </a:gs>
                <a:gs pos="93500">
                  <a:srgbClr val="0047FF"/>
                </a:gs>
                <a:gs pos="100000">
                  <a:srgbClr val="000082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611188" y="2571750"/>
            <a:ext cx="3043237" cy="1535113"/>
          </a:xfrm>
          <a:prstGeom prst="rect">
            <a:avLst/>
          </a:prstGeom>
          <a:gradFill rotWithShape="1">
            <a:gsLst>
              <a:gs pos="0">
                <a:srgbClr val="CCECFF"/>
              </a:gs>
              <a:gs pos="50000">
                <a:schemeClr val="bg1"/>
              </a:gs>
              <a:gs pos="100000">
                <a:srgbClr val="CCECFF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/>
            <a:endParaRPr lang="ru-RU" b="1" i="1"/>
          </a:p>
          <a:p>
            <a:pPr algn="ctr"/>
            <a:endParaRPr lang="ru-RU" b="1" i="1"/>
          </a:p>
          <a:p>
            <a:pPr algn="ctr"/>
            <a:r>
              <a:rPr lang="ru-RU" b="1" i="1">
                <a:solidFill>
                  <a:srgbClr val="FF3300"/>
                </a:solidFill>
              </a:rPr>
              <a:t>Ход раунда</a:t>
            </a:r>
          </a:p>
          <a:p>
            <a:endParaRPr lang="ru-RU" sz="2000" i="1">
              <a:solidFill>
                <a:srgbClr val="FF3300"/>
              </a:solidFill>
            </a:endParaRPr>
          </a:p>
          <a:p>
            <a:endParaRPr lang="ru-RU" sz="2000" i="1"/>
          </a:p>
        </p:txBody>
      </p:sp>
      <p:sp>
        <p:nvSpPr>
          <p:cNvPr id="10252" name="AutoShape 12"/>
          <p:cNvSpPr>
            <a:spLocks noChangeArrowheads="1"/>
          </p:cNvSpPr>
          <p:nvPr/>
        </p:nvSpPr>
        <p:spPr bwMode="auto">
          <a:xfrm>
            <a:off x="468313" y="260350"/>
            <a:ext cx="4752975" cy="1474788"/>
          </a:xfrm>
          <a:prstGeom prst="wedgeRectCallout">
            <a:avLst>
              <a:gd name="adj1" fmla="val -1338"/>
              <a:gd name="adj2" fmla="val 107157"/>
            </a:avLst>
          </a:prstGeom>
          <a:gradFill rotWithShape="1">
            <a:gsLst>
              <a:gs pos="0">
                <a:srgbClr val="CCECFF"/>
              </a:gs>
              <a:gs pos="50000">
                <a:schemeClr val="bg1"/>
              </a:gs>
              <a:gs pos="100000">
                <a:srgbClr val="CCECFF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b="1" i="1" dirty="0"/>
              <a:t>В начале раунда докладчик рассказывает решение у доски. Доклад </a:t>
            </a:r>
            <a:r>
              <a:rPr lang="ru-RU" b="1" i="1" dirty="0">
                <a:solidFill>
                  <a:srgbClr val="FF3300"/>
                </a:solidFill>
              </a:rPr>
              <a:t>должен содержать ответы</a:t>
            </a:r>
            <a:r>
              <a:rPr lang="ru-RU" b="1" i="1" dirty="0"/>
              <a:t> на все поставленные в задаче вопросы и </a:t>
            </a:r>
            <a:r>
              <a:rPr lang="ru-RU" b="1" i="1" dirty="0">
                <a:solidFill>
                  <a:srgbClr val="FF3300"/>
                </a:solidFill>
              </a:rPr>
              <a:t>доказательства</a:t>
            </a:r>
            <a:r>
              <a:rPr lang="ru-RU" b="1" i="1" dirty="0"/>
              <a:t> их  правильности. </a:t>
            </a:r>
            <a:endParaRPr lang="ru-RU" dirty="0"/>
          </a:p>
        </p:txBody>
      </p:sp>
      <p:sp>
        <p:nvSpPr>
          <p:cNvPr id="10253" name="AutoShape 13"/>
          <p:cNvSpPr>
            <a:spLocks noChangeArrowheads="1"/>
          </p:cNvSpPr>
          <p:nvPr/>
        </p:nvSpPr>
        <p:spPr bwMode="auto">
          <a:xfrm>
            <a:off x="5651500" y="836613"/>
            <a:ext cx="3240088" cy="1474787"/>
          </a:xfrm>
          <a:prstGeom prst="wedgeRectCallout">
            <a:avLst>
              <a:gd name="adj1" fmla="val -111194"/>
              <a:gd name="adj2" fmla="val 79278"/>
            </a:avLst>
          </a:prstGeom>
          <a:gradFill rotWithShape="1">
            <a:gsLst>
              <a:gs pos="0">
                <a:srgbClr val="CCECFF"/>
              </a:gs>
              <a:gs pos="50000">
                <a:schemeClr val="bg1"/>
              </a:gs>
              <a:gs pos="100000">
                <a:srgbClr val="CCECFF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b="1" i="1"/>
              <a:t>Докладчик может иметь при себе </a:t>
            </a:r>
            <a:r>
              <a:rPr lang="ru-RU" b="1" i="1">
                <a:solidFill>
                  <a:srgbClr val="FF3300"/>
                </a:solidFill>
              </a:rPr>
              <a:t> чертеж</a:t>
            </a:r>
            <a:r>
              <a:rPr lang="ru-RU" b="1" i="1"/>
              <a:t>, но не имеет права пользоваться текстом решения.</a:t>
            </a:r>
            <a:r>
              <a:rPr lang="ru-RU"/>
              <a:t>  </a:t>
            </a:r>
          </a:p>
        </p:txBody>
      </p:sp>
      <p:sp>
        <p:nvSpPr>
          <p:cNvPr id="10254" name="AutoShape 14"/>
          <p:cNvSpPr>
            <a:spLocks noChangeArrowheads="1"/>
          </p:cNvSpPr>
          <p:nvPr/>
        </p:nvSpPr>
        <p:spPr bwMode="auto">
          <a:xfrm>
            <a:off x="4119563" y="2852738"/>
            <a:ext cx="4845050" cy="1200150"/>
          </a:xfrm>
          <a:prstGeom prst="wedgeRectCallout">
            <a:avLst>
              <a:gd name="adj1" fmla="val -59829"/>
              <a:gd name="adj2" fmla="val -4231"/>
            </a:avLst>
          </a:prstGeom>
          <a:gradFill rotWithShape="1">
            <a:gsLst>
              <a:gs pos="0">
                <a:srgbClr val="CCECFF"/>
              </a:gs>
              <a:gs pos="50000">
                <a:schemeClr val="bg1"/>
              </a:gs>
              <a:gs pos="100000">
                <a:srgbClr val="CCECFF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b="1" i="1"/>
              <a:t>Оппонент может задавать </a:t>
            </a:r>
            <a:r>
              <a:rPr lang="ru-RU" b="1" i="1">
                <a:solidFill>
                  <a:srgbClr val="FF3300"/>
                </a:solidFill>
              </a:rPr>
              <a:t>вопросы</a:t>
            </a:r>
            <a:r>
              <a:rPr lang="ru-RU" b="1" i="1"/>
              <a:t> во время доклада только </a:t>
            </a:r>
            <a:r>
              <a:rPr lang="ru-RU" b="1" i="1">
                <a:solidFill>
                  <a:srgbClr val="FF3300"/>
                </a:solidFill>
              </a:rPr>
              <a:t>с согласия докладчика</a:t>
            </a:r>
            <a:r>
              <a:rPr lang="ru-RU" b="1" i="1"/>
              <a:t> и имеет право попросить повторить часть решения.</a:t>
            </a:r>
            <a:r>
              <a:rPr lang="ru-RU"/>
              <a:t> </a:t>
            </a:r>
          </a:p>
        </p:txBody>
      </p:sp>
      <p:sp>
        <p:nvSpPr>
          <p:cNvPr id="10258" name="AutoShape 18"/>
          <p:cNvSpPr>
            <a:spLocks noChangeArrowheads="1"/>
          </p:cNvSpPr>
          <p:nvPr/>
        </p:nvSpPr>
        <p:spPr bwMode="auto">
          <a:xfrm>
            <a:off x="3851275" y="4724400"/>
            <a:ext cx="4845050" cy="925513"/>
          </a:xfrm>
          <a:prstGeom prst="wedgeRectCallout">
            <a:avLst>
              <a:gd name="adj1" fmla="val -54556"/>
              <a:gd name="adj2" fmla="val -141079"/>
            </a:avLst>
          </a:prstGeom>
          <a:gradFill rotWithShape="1">
            <a:gsLst>
              <a:gs pos="0">
                <a:srgbClr val="CCECFF"/>
              </a:gs>
              <a:gs pos="50000">
                <a:schemeClr val="bg1"/>
              </a:gs>
              <a:gs pos="100000">
                <a:srgbClr val="CCECFF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/>
              <a:t> </a:t>
            </a:r>
            <a:r>
              <a:rPr lang="ru-RU" b="1" i="1"/>
              <a:t>После окончания доклада оппонент </a:t>
            </a:r>
            <a:r>
              <a:rPr lang="ru-RU" b="1" i="1">
                <a:solidFill>
                  <a:srgbClr val="FF3300"/>
                </a:solidFill>
              </a:rPr>
              <a:t>имеет право задать вопросы</a:t>
            </a:r>
            <a:r>
              <a:rPr lang="ru-RU" b="1" i="1"/>
              <a:t> докладчику.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3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0"/>
                            </p:stCondLst>
                            <p:childTnLst>
                              <p:par>
                                <p:cTn id="9" presetID="18" presetClass="entr" presetSubtype="3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30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0"/>
                            </p:stCondLst>
                            <p:childTnLst>
                              <p:par>
                                <p:cTn id="13" presetID="18" presetClass="entr" presetSubtype="3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30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3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30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9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3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30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 animBg="1"/>
      <p:bldP spid="10251" grpId="0" animBg="1"/>
      <p:bldP spid="10252" grpId="0" animBg="1"/>
      <p:bldP spid="10253" grpId="0" animBg="1"/>
      <p:bldP spid="10254" grpId="0" animBg="1"/>
      <p:bldP spid="1025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447675" y="111125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000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827088" y="404813"/>
            <a:ext cx="7191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000"/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2268538" y="2852738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000"/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39750" y="5741988"/>
            <a:ext cx="8424863" cy="406400"/>
          </a:xfrm>
          <a:prstGeom prst="wedgeRectCallout">
            <a:avLst>
              <a:gd name="adj1" fmla="val -33477"/>
              <a:gd name="adj2" fmla="val -430861"/>
            </a:avLst>
          </a:prstGeom>
          <a:gradFill rotWithShape="1">
            <a:gsLst>
              <a:gs pos="0">
                <a:srgbClr val="CCECFF"/>
              </a:gs>
              <a:gs pos="50000">
                <a:schemeClr val="bg1"/>
              </a:gs>
              <a:gs pos="100000">
                <a:srgbClr val="CCECFF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i="1" dirty="0"/>
              <a:t>Конкурс проводится </a:t>
            </a:r>
            <a:r>
              <a:rPr lang="ru-RU" sz="2000" i="1" dirty="0">
                <a:solidFill>
                  <a:srgbClr val="FF3300"/>
                </a:solidFill>
              </a:rPr>
              <a:t>в начале боя</a:t>
            </a:r>
            <a:r>
              <a:rPr lang="ru-RU" sz="2000" i="1" dirty="0"/>
              <a:t>.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0" y="0"/>
            <a:ext cx="8915400" cy="6858000"/>
            <a:chOff x="0" y="0"/>
            <a:chExt cx="5616" cy="4320"/>
          </a:xfrm>
        </p:grpSpPr>
        <p:sp>
          <p:nvSpPr>
            <p:cNvPr id="9224" name="Rectangle 8"/>
            <p:cNvSpPr>
              <a:spLocks noChangeArrowheads="1"/>
            </p:cNvSpPr>
            <p:nvPr/>
          </p:nvSpPr>
          <p:spPr bwMode="auto">
            <a:xfrm rot="-5400000">
              <a:off x="-1944" y="2184"/>
              <a:ext cx="4224" cy="48"/>
            </a:xfrm>
            <a:prstGeom prst="rect">
              <a:avLst/>
            </a:prstGeom>
            <a:gradFill rotWithShape="0">
              <a:gsLst>
                <a:gs pos="0">
                  <a:srgbClr val="000082"/>
                </a:gs>
                <a:gs pos="6500">
                  <a:srgbClr val="0047FF"/>
                </a:gs>
                <a:gs pos="14000">
                  <a:srgbClr val="000082"/>
                </a:gs>
                <a:gs pos="21500">
                  <a:srgbClr val="0047FF"/>
                </a:gs>
                <a:gs pos="29000">
                  <a:srgbClr val="000082"/>
                </a:gs>
                <a:gs pos="36000">
                  <a:srgbClr val="0047FF"/>
                </a:gs>
                <a:gs pos="43500">
                  <a:srgbClr val="000082"/>
                </a:gs>
                <a:gs pos="50000">
                  <a:srgbClr val="0047FF"/>
                </a:gs>
                <a:gs pos="56500">
                  <a:srgbClr val="000082"/>
                </a:gs>
                <a:gs pos="64000">
                  <a:srgbClr val="0047FF"/>
                </a:gs>
                <a:gs pos="71000">
                  <a:srgbClr val="000082"/>
                </a:gs>
                <a:gs pos="78501">
                  <a:srgbClr val="0047FF"/>
                </a:gs>
                <a:gs pos="86000">
                  <a:srgbClr val="000082"/>
                </a:gs>
                <a:gs pos="93500">
                  <a:srgbClr val="0047FF"/>
                </a:gs>
                <a:gs pos="100000">
                  <a:srgbClr val="000082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25" name="Rectangle 9"/>
            <p:cNvSpPr>
              <a:spLocks noChangeArrowheads="1"/>
            </p:cNvSpPr>
            <p:nvPr/>
          </p:nvSpPr>
          <p:spPr bwMode="auto">
            <a:xfrm flipV="1">
              <a:off x="0" y="48"/>
              <a:ext cx="5616" cy="48"/>
            </a:xfrm>
            <a:prstGeom prst="rect">
              <a:avLst/>
            </a:prstGeom>
            <a:gradFill rotWithShape="0">
              <a:gsLst>
                <a:gs pos="0">
                  <a:srgbClr val="000082"/>
                </a:gs>
                <a:gs pos="6500">
                  <a:srgbClr val="0047FF"/>
                </a:gs>
                <a:gs pos="14000">
                  <a:srgbClr val="000082"/>
                </a:gs>
                <a:gs pos="21500">
                  <a:srgbClr val="0047FF"/>
                </a:gs>
                <a:gs pos="29000">
                  <a:srgbClr val="000082"/>
                </a:gs>
                <a:gs pos="36000">
                  <a:srgbClr val="0047FF"/>
                </a:gs>
                <a:gs pos="43500">
                  <a:srgbClr val="000082"/>
                </a:gs>
                <a:gs pos="50000">
                  <a:srgbClr val="0047FF"/>
                </a:gs>
                <a:gs pos="56500">
                  <a:srgbClr val="000082"/>
                </a:gs>
                <a:gs pos="64000">
                  <a:srgbClr val="0047FF"/>
                </a:gs>
                <a:gs pos="71000">
                  <a:srgbClr val="000082"/>
                </a:gs>
                <a:gs pos="78501">
                  <a:srgbClr val="0047FF"/>
                </a:gs>
                <a:gs pos="86000">
                  <a:srgbClr val="000082"/>
                </a:gs>
                <a:gs pos="93500">
                  <a:srgbClr val="0047FF"/>
                </a:gs>
                <a:gs pos="100000">
                  <a:srgbClr val="000082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26" name="Rectangle 10"/>
            <p:cNvSpPr>
              <a:spLocks noChangeArrowheads="1"/>
            </p:cNvSpPr>
            <p:nvPr/>
          </p:nvSpPr>
          <p:spPr bwMode="auto">
            <a:xfrm rot="-5400000">
              <a:off x="-2016" y="2064"/>
              <a:ext cx="4176" cy="48"/>
            </a:xfrm>
            <a:prstGeom prst="rect">
              <a:avLst/>
            </a:prstGeom>
            <a:gradFill rotWithShape="0">
              <a:gsLst>
                <a:gs pos="0">
                  <a:srgbClr val="000082"/>
                </a:gs>
                <a:gs pos="6500">
                  <a:srgbClr val="0047FF"/>
                </a:gs>
                <a:gs pos="14000">
                  <a:srgbClr val="000082"/>
                </a:gs>
                <a:gs pos="21500">
                  <a:srgbClr val="0047FF"/>
                </a:gs>
                <a:gs pos="29000">
                  <a:srgbClr val="000082"/>
                </a:gs>
                <a:gs pos="36000">
                  <a:srgbClr val="0047FF"/>
                </a:gs>
                <a:gs pos="43500">
                  <a:srgbClr val="000082"/>
                </a:gs>
                <a:gs pos="50000">
                  <a:srgbClr val="0047FF"/>
                </a:gs>
                <a:gs pos="56500">
                  <a:srgbClr val="000082"/>
                </a:gs>
                <a:gs pos="64000">
                  <a:srgbClr val="0047FF"/>
                </a:gs>
                <a:gs pos="71000">
                  <a:srgbClr val="000082"/>
                </a:gs>
                <a:gs pos="78501">
                  <a:srgbClr val="0047FF"/>
                </a:gs>
                <a:gs pos="86000">
                  <a:srgbClr val="000082"/>
                </a:gs>
                <a:gs pos="93500">
                  <a:srgbClr val="0047FF"/>
                </a:gs>
                <a:gs pos="100000">
                  <a:srgbClr val="000082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611188" y="2571750"/>
            <a:ext cx="3043237" cy="1535113"/>
          </a:xfrm>
          <a:prstGeom prst="rect">
            <a:avLst/>
          </a:prstGeom>
          <a:gradFill rotWithShape="1">
            <a:gsLst>
              <a:gs pos="0">
                <a:srgbClr val="CCECFF"/>
              </a:gs>
              <a:gs pos="50000">
                <a:schemeClr val="bg1"/>
              </a:gs>
              <a:gs pos="100000">
                <a:srgbClr val="CCECFF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/>
            <a:endParaRPr lang="ru-RU" b="1" i="1"/>
          </a:p>
          <a:p>
            <a:pPr algn="ctr"/>
            <a:endParaRPr lang="ru-RU" b="1" i="1"/>
          </a:p>
          <a:p>
            <a:pPr algn="ctr"/>
            <a:r>
              <a:rPr lang="ru-RU" b="1" i="1">
                <a:solidFill>
                  <a:srgbClr val="FF3300"/>
                </a:solidFill>
              </a:rPr>
              <a:t>Конкурс капитанов</a:t>
            </a:r>
          </a:p>
          <a:p>
            <a:endParaRPr lang="ru-RU" sz="2000" i="1"/>
          </a:p>
          <a:p>
            <a:endParaRPr lang="ru-RU" sz="2000" i="1"/>
          </a:p>
        </p:txBody>
      </p:sp>
      <p:sp>
        <p:nvSpPr>
          <p:cNvPr id="9228" name="AutoShape 12"/>
          <p:cNvSpPr>
            <a:spLocks noChangeArrowheads="1"/>
          </p:cNvSpPr>
          <p:nvPr/>
        </p:nvSpPr>
        <p:spPr bwMode="auto">
          <a:xfrm>
            <a:off x="539750" y="620713"/>
            <a:ext cx="4752975" cy="650875"/>
          </a:xfrm>
          <a:prstGeom prst="wedgeRectCallout">
            <a:avLst>
              <a:gd name="adj1" fmla="val -12157"/>
              <a:gd name="adj2" fmla="val 241949"/>
            </a:avLst>
          </a:prstGeom>
          <a:gradFill rotWithShape="1">
            <a:gsLst>
              <a:gs pos="0">
                <a:srgbClr val="CCECFF"/>
              </a:gs>
              <a:gs pos="50000">
                <a:schemeClr val="bg1"/>
              </a:gs>
              <a:gs pos="100000">
                <a:srgbClr val="CCECFF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b="1" i="1">
                <a:solidFill>
                  <a:srgbClr val="FF3300"/>
                </a:solidFill>
              </a:rPr>
              <a:t>Первый вызов</a:t>
            </a:r>
            <a:r>
              <a:rPr lang="ru-RU" b="1" i="1"/>
              <a:t>  определяет команда, чей  капитан победит в конкурсе. </a:t>
            </a:r>
          </a:p>
        </p:txBody>
      </p:sp>
      <p:sp>
        <p:nvSpPr>
          <p:cNvPr id="9229" name="AutoShape 13"/>
          <p:cNvSpPr>
            <a:spLocks noChangeArrowheads="1"/>
          </p:cNvSpPr>
          <p:nvPr/>
        </p:nvSpPr>
        <p:spPr bwMode="auto">
          <a:xfrm>
            <a:off x="4067175" y="1628775"/>
            <a:ext cx="4752975" cy="1200150"/>
          </a:xfrm>
          <a:prstGeom prst="wedgeRectCallout">
            <a:avLst>
              <a:gd name="adj1" fmla="val -58250"/>
              <a:gd name="adj2" fmla="val 87829"/>
            </a:avLst>
          </a:prstGeom>
          <a:gradFill rotWithShape="1">
            <a:gsLst>
              <a:gs pos="0">
                <a:srgbClr val="CCECFF"/>
              </a:gs>
              <a:gs pos="50000">
                <a:schemeClr val="bg1"/>
              </a:gs>
              <a:gs pos="100000">
                <a:srgbClr val="CCECFF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/>
              <a:t> </a:t>
            </a:r>
            <a:r>
              <a:rPr lang="ru-RU" b="1" i="1">
                <a:solidFill>
                  <a:srgbClr val="FF3300"/>
                </a:solidFill>
              </a:rPr>
              <a:t>Капитанам предлагается задача.</a:t>
            </a:r>
            <a:r>
              <a:rPr lang="ru-RU" b="1" i="1"/>
              <a:t> Решивший  первым задание и сообщивший  об этом жюри   считается победителем. </a:t>
            </a:r>
          </a:p>
        </p:txBody>
      </p:sp>
      <p:sp>
        <p:nvSpPr>
          <p:cNvPr id="9230" name="AutoShape 14"/>
          <p:cNvSpPr>
            <a:spLocks noChangeArrowheads="1"/>
          </p:cNvSpPr>
          <p:nvPr/>
        </p:nvSpPr>
        <p:spPr bwMode="auto">
          <a:xfrm>
            <a:off x="3995738" y="4365625"/>
            <a:ext cx="4772025" cy="925513"/>
          </a:xfrm>
          <a:prstGeom prst="wedgeRectCallout">
            <a:avLst>
              <a:gd name="adj1" fmla="val -56352"/>
              <a:gd name="adj2" fmla="val -125130"/>
            </a:avLst>
          </a:prstGeom>
          <a:gradFill rotWithShape="1">
            <a:gsLst>
              <a:gs pos="0">
                <a:srgbClr val="CCECFF"/>
              </a:gs>
              <a:gs pos="50000">
                <a:schemeClr val="bg1"/>
              </a:gs>
              <a:gs pos="100000">
                <a:srgbClr val="CCECFF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b="1" i="1"/>
              <a:t>Команда может выставить на конкурс капитанов </a:t>
            </a:r>
            <a:r>
              <a:rPr lang="ru-RU" b="1" i="1">
                <a:solidFill>
                  <a:srgbClr val="FF3300"/>
                </a:solidFill>
              </a:rPr>
              <a:t>любого представителя </a:t>
            </a:r>
            <a:r>
              <a:rPr lang="ru-RU" b="1" i="1"/>
              <a:t>команды</a:t>
            </a:r>
            <a:r>
              <a:rPr lang="ru-RU" b="1" i="1">
                <a:solidFill>
                  <a:srgbClr val="FF3300"/>
                </a:solidFill>
              </a:rPr>
              <a:t>.</a:t>
            </a:r>
            <a:r>
              <a:rPr lang="ru-RU" b="1">
                <a:solidFill>
                  <a:srgbClr val="FF3300"/>
                </a:solidFill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3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0"/>
                            </p:stCondLst>
                            <p:childTnLst>
                              <p:par>
                                <p:cTn id="9" presetID="18" presetClass="entr" presetSubtype="3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30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0"/>
                            </p:stCondLst>
                            <p:childTnLst>
                              <p:par>
                                <p:cTn id="13" presetID="18" presetClass="entr" presetSubtype="3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3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3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30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9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3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 animBg="1"/>
      <p:bldP spid="9227" grpId="0" animBg="1"/>
      <p:bldP spid="9228" grpId="0" animBg="1"/>
      <p:bldP spid="9229" grpId="0" animBg="1"/>
      <p:bldP spid="92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447675" y="111125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000"/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827088" y="404813"/>
            <a:ext cx="7191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000"/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2268538" y="2852738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000"/>
          </a:p>
        </p:txBody>
      </p:sp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684213" y="5876925"/>
            <a:ext cx="8208962" cy="376238"/>
          </a:xfrm>
          <a:prstGeom prst="wedgeRectCallout">
            <a:avLst>
              <a:gd name="adj1" fmla="val -36310"/>
              <a:gd name="adj2" fmla="val -539875"/>
            </a:avLst>
          </a:prstGeom>
          <a:gradFill rotWithShape="1">
            <a:gsLst>
              <a:gs pos="0">
                <a:srgbClr val="FF66FF"/>
              </a:gs>
              <a:gs pos="100000">
                <a:srgbClr val="FFFF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i="1" dirty="0">
                <a:solidFill>
                  <a:schemeClr val="accent2"/>
                </a:solidFill>
              </a:rPr>
              <a:t>Жюри </a:t>
            </a:r>
            <a:r>
              <a:rPr lang="ru-RU" b="1" i="1" dirty="0">
                <a:solidFill>
                  <a:schemeClr val="bg2">
                    <a:lumMod val="10000"/>
                  </a:schemeClr>
                </a:solidFill>
              </a:rPr>
              <a:t>ведет протокол </a:t>
            </a:r>
            <a:r>
              <a:rPr lang="ru-RU" b="1" i="1" dirty="0">
                <a:solidFill>
                  <a:schemeClr val="accent2"/>
                </a:solidFill>
              </a:rPr>
              <a:t>боя.</a:t>
            </a:r>
            <a:r>
              <a:rPr lang="ru-RU" b="1" i="1" dirty="0"/>
              <a:t> 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0" y="0"/>
            <a:ext cx="8915400" cy="6858000"/>
            <a:chOff x="0" y="0"/>
            <a:chExt cx="5616" cy="4320"/>
          </a:xfrm>
        </p:grpSpPr>
        <p:sp>
          <p:nvSpPr>
            <p:cNvPr id="11271" name="Rectangle 7"/>
            <p:cNvSpPr>
              <a:spLocks noChangeArrowheads="1"/>
            </p:cNvSpPr>
            <p:nvPr/>
          </p:nvSpPr>
          <p:spPr bwMode="auto">
            <a:xfrm rot="-5400000">
              <a:off x="-1944" y="2184"/>
              <a:ext cx="4224" cy="48"/>
            </a:xfrm>
            <a:prstGeom prst="rect">
              <a:avLst/>
            </a:prstGeom>
            <a:gradFill rotWithShape="0">
              <a:gsLst>
                <a:gs pos="0">
                  <a:srgbClr val="000082"/>
                </a:gs>
                <a:gs pos="6500">
                  <a:srgbClr val="0047FF"/>
                </a:gs>
                <a:gs pos="14000">
                  <a:srgbClr val="000082"/>
                </a:gs>
                <a:gs pos="21500">
                  <a:srgbClr val="0047FF"/>
                </a:gs>
                <a:gs pos="29000">
                  <a:srgbClr val="000082"/>
                </a:gs>
                <a:gs pos="36000">
                  <a:srgbClr val="0047FF"/>
                </a:gs>
                <a:gs pos="43500">
                  <a:srgbClr val="000082"/>
                </a:gs>
                <a:gs pos="50000">
                  <a:srgbClr val="0047FF"/>
                </a:gs>
                <a:gs pos="56500">
                  <a:srgbClr val="000082"/>
                </a:gs>
                <a:gs pos="64000">
                  <a:srgbClr val="0047FF"/>
                </a:gs>
                <a:gs pos="71000">
                  <a:srgbClr val="000082"/>
                </a:gs>
                <a:gs pos="78501">
                  <a:srgbClr val="0047FF"/>
                </a:gs>
                <a:gs pos="86000">
                  <a:srgbClr val="000082"/>
                </a:gs>
                <a:gs pos="93500">
                  <a:srgbClr val="0047FF"/>
                </a:gs>
                <a:gs pos="100000">
                  <a:srgbClr val="000082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72" name="Rectangle 8"/>
            <p:cNvSpPr>
              <a:spLocks noChangeArrowheads="1"/>
            </p:cNvSpPr>
            <p:nvPr/>
          </p:nvSpPr>
          <p:spPr bwMode="auto">
            <a:xfrm flipV="1">
              <a:off x="0" y="48"/>
              <a:ext cx="5616" cy="48"/>
            </a:xfrm>
            <a:prstGeom prst="rect">
              <a:avLst/>
            </a:prstGeom>
            <a:gradFill rotWithShape="0">
              <a:gsLst>
                <a:gs pos="0">
                  <a:srgbClr val="000082"/>
                </a:gs>
                <a:gs pos="6500">
                  <a:srgbClr val="0047FF"/>
                </a:gs>
                <a:gs pos="14000">
                  <a:srgbClr val="000082"/>
                </a:gs>
                <a:gs pos="21500">
                  <a:srgbClr val="0047FF"/>
                </a:gs>
                <a:gs pos="29000">
                  <a:srgbClr val="000082"/>
                </a:gs>
                <a:gs pos="36000">
                  <a:srgbClr val="0047FF"/>
                </a:gs>
                <a:gs pos="43500">
                  <a:srgbClr val="000082"/>
                </a:gs>
                <a:gs pos="50000">
                  <a:srgbClr val="0047FF"/>
                </a:gs>
                <a:gs pos="56500">
                  <a:srgbClr val="000082"/>
                </a:gs>
                <a:gs pos="64000">
                  <a:srgbClr val="0047FF"/>
                </a:gs>
                <a:gs pos="71000">
                  <a:srgbClr val="000082"/>
                </a:gs>
                <a:gs pos="78501">
                  <a:srgbClr val="0047FF"/>
                </a:gs>
                <a:gs pos="86000">
                  <a:srgbClr val="000082"/>
                </a:gs>
                <a:gs pos="93500">
                  <a:srgbClr val="0047FF"/>
                </a:gs>
                <a:gs pos="100000">
                  <a:srgbClr val="000082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73" name="Rectangle 9"/>
            <p:cNvSpPr>
              <a:spLocks noChangeArrowheads="1"/>
            </p:cNvSpPr>
            <p:nvPr/>
          </p:nvSpPr>
          <p:spPr bwMode="auto">
            <a:xfrm rot="-5400000">
              <a:off x="-2016" y="2064"/>
              <a:ext cx="4176" cy="48"/>
            </a:xfrm>
            <a:prstGeom prst="rect">
              <a:avLst/>
            </a:prstGeom>
            <a:gradFill rotWithShape="0">
              <a:gsLst>
                <a:gs pos="0">
                  <a:srgbClr val="000082"/>
                </a:gs>
                <a:gs pos="6500">
                  <a:srgbClr val="0047FF"/>
                </a:gs>
                <a:gs pos="14000">
                  <a:srgbClr val="000082"/>
                </a:gs>
                <a:gs pos="21500">
                  <a:srgbClr val="0047FF"/>
                </a:gs>
                <a:gs pos="29000">
                  <a:srgbClr val="000082"/>
                </a:gs>
                <a:gs pos="36000">
                  <a:srgbClr val="0047FF"/>
                </a:gs>
                <a:gs pos="43500">
                  <a:srgbClr val="000082"/>
                </a:gs>
                <a:gs pos="50000">
                  <a:srgbClr val="0047FF"/>
                </a:gs>
                <a:gs pos="56500">
                  <a:srgbClr val="000082"/>
                </a:gs>
                <a:gs pos="64000">
                  <a:srgbClr val="0047FF"/>
                </a:gs>
                <a:gs pos="71000">
                  <a:srgbClr val="000082"/>
                </a:gs>
                <a:gs pos="78501">
                  <a:srgbClr val="0047FF"/>
                </a:gs>
                <a:gs pos="86000">
                  <a:srgbClr val="000082"/>
                </a:gs>
                <a:gs pos="93500">
                  <a:srgbClr val="0047FF"/>
                </a:gs>
                <a:gs pos="100000">
                  <a:srgbClr val="000082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611188" y="2571750"/>
            <a:ext cx="3043237" cy="1535113"/>
          </a:xfrm>
          <a:prstGeom prst="rect">
            <a:avLst/>
          </a:prstGeom>
          <a:gradFill rotWithShape="1">
            <a:gsLst>
              <a:gs pos="0">
                <a:srgbClr val="FF66FF"/>
              </a:gs>
              <a:gs pos="50000">
                <a:schemeClr val="bg1"/>
              </a:gs>
              <a:gs pos="100000">
                <a:srgbClr val="FF66FF"/>
              </a:gs>
            </a:gsLst>
            <a:lin ang="18900000" scaled="1"/>
          </a:gradFill>
          <a:ln w="9525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/>
            <a:endParaRPr lang="ru-RU" b="1" i="1"/>
          </a:p>
          <a:p>
            <a:pPr algn="ctr"/>
            <a:endParaRPr lang="ru-RU" b="1" i="1"/>
          </a:p>
          <a:p>
            <a:pPr algn="ctr"/>
            <a:r>
              <a:rPr lang="ru-RU" b="1" i="1">
                <a:solidFill>
                  <a:srgbClr val="FF3300"/>
                </a:solidFill>
              </a:rPr>
              <a:t>Обязанности жюри</a:t>
            </a:r>
          </a:p>
          <a:p>
            <a:endParaRPr lang="ru-RU" sz="2000" i="1">
              <a:solidFill>
                <a:srgbClr val="FF3300"/>
              </a:solidFill>
            </a:endParaRPr>
          </a:p>
          <a:p>
            <a:endParaRPr lang="ru-RU" sz="2000" i="1"/>
          </a:p>
        </p:txBody>
      </p:sp>
      <p:sp>
        <p:nvSpPr>
          <p:cNvPr id="11275" name="AutoShape 11"/>
          <p:cNvSpPr>
            <a:spLocks noChangeArrowheads="1"/>
          </p:cNvSpPr>
          <p:nvPr/>
        </p:nvSpPr>
        <p:spPr bwMode="auto">
          <a:xfrm>
            <a:off x="468313" y="260350"/>
            <a:ext cx="4752975" cy="1200150"/>
          </a:xfrm>
          <a:prstGeom prst="wedgeRectCallout">
            <a:avLst>
              <a:gd name="adj1" fmla="val -7546"/>
              <a:gd name="adj2" fmla="val 140213"/>
            </a:avLst>
          </a:prstGeom>
          <a:gradFill rotWithShape="1">
            <a:gsLst>
              <a:gs pos="0">
                <a:srgbClr val="FF66FF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rgbClr val="FF99CC"/>
            </a:solidFill>
            <a:miter lim="800000"/>
            <a:headEnd/>
            <a:tailEnd/>
          </a:ln>
          <a:effectLst>
            <a:outerShdw dist="107763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Жюри является </a:t>
            </a:r>
            <a:r>
              <a:rPr lang="ru-RU" b="1" i="1" dirty="0">
                <a:solidFill>
                  <a:schemeClr val="bg2">
                    <a:lumMod val="10000"/>
                  </a:schemeClr>
                </a:solidFill>
              </a:rPr>
              <a:t>верховным толкователем правил </a:t>
            </a:r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боя. В</a:t>
            </a:r>
          </a:p>
          <a:p>
            <a:pPr algn="ctr"/>
            <a:r>
              <a:rPr lang="ru-RU" b="1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непредусмотренных случаях оно принимает решение по - своему</a:t>
            </a:r>
            <a:r>
              <a:rPr lang="ru-RU" b="1" i="1" dirty="0">
                <a:solidFill>
                  <a:schemeClr val="accent2"/>
                </a:solidFill>
              </a:rPr>
              <a:t>.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11276" name="AutoShape 12"/>
          <p:cNvSpPr>
            <a:spLocks noChangeArrowheads="1"/>
          </p:cNvSpPr>
          <p:nvPr/>
        </p:nvSpPr>
        <p:spPr bwMode="auto">
          <a:xfrm>
            <a:off x="5580063" y="260350"/>
            <a:ext cx="3240087" cy="1525576"/>
          </a:xfrm>
          <a:prstGeom prst="wedgeRectCallout">
            <a:avLst>
              <a:gd name="adj1" fmla="val -113301"/>
              <a:gd name="adj2" fmla="val 108773"/>
            </a:avLst>
          </a:prstGeom>
          <a:gradFill rotWithShape="1">
            <a:gsLst>
              <a:gs pos="0">
                <a:srgbClr val="FF66FF"/>
              </a:gs>
              <a:gs pos="100000">
                <a:srgbClr val="FFFFFF"/>
              </a:gs>
            </a:gsLst>
            <a:lin ang="2700000" scaled="1"/>
          </a:gradFill>
          <a:ln w="9525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2"/>
                </a:solidFill>
              </a:rPr>
              <a:t>Жюри может </a:t>
            </a:r>
            <a:r>
              <a:rPr lang="ru-RU" b="1" i="1" dirty="0">
                <a:solidFill>
                  <a:schemeClr val="bg2">
                    <a:lumMod val="10000"/>
                  </a:schemeClr>
                </a:solidFill>
              </a:rPr>
              <a:t>снять вопрос </a:t>
            </a:r>
            <a:r>
              <a:rPr lang="ru-RU" b="1" i="1" dirty="0">
                <a:solidFill>
                  <a:schemeClr val="accent2"/>
                </a:solidFill>
              </a:rPr>
              <a:t>оппонента, </a:t>
            </a:r>
            <a:r>
              <a:rPr lang="ru-RU" b="1" i="1" dirty="0">
                <a:solidFill>
                  <a:schemeClr val="bg2">
                    <a:lumMod val="10000"/>
                  </a:schemeClr>
                </a:solidFill>
              </a:rPr>
              <a:t>прекратить</a:t>
            </a:r>
            <a:r>
              <a:rPr lang="ru-RU" b="1" i="1" dirty="0">
                <a:solidFill>
                  <a:schemeClr val="accent2"/>
                </a:solidFill>
              </a:rPr>
              <a:t> доклад или </a:t>
            </a:r>
            <a:r>
              <a:rPr lang="ru-RU" b="1" i="1" dirty="0" err="1">
                <a:solidFill>
                  <a:schemeClr val="accent2"/>
                </a:solidFill>
              </a:rPr>
              <a:t>оппониpование</a:t>
            </a:r>
            <a:r>
              <a:rPr lang="ru-RU" b="1" i="1" dirty="0">
                <a:solidFill>
                  <a:schemeClr val="accent2"/>
                </a:solidFill>
              </a:rPr>
              <a:t>, если они затягиваются.</a:t>
            </a:r>
            <a:r>
              <a:rPr lang="ru-RU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11277" name="AutoShape 13"/>
          <p:cNvSpPr>
            <a:spLocks noChangeArrowheads="1"/>
          </p:cNvSpPr>
          <p:nvPr/>
        </p:nvSpPr>
        <p:spPr bwMode="auto">
          <a:xfrm>
            <a:off x="4140200" y="2420938"/>
            <a:ext cx="4845050" cy="1200150"/>
          </a:xfrm>
          <a:prstGeom prst="wedgeRectCallout">
            <a:avLst>
              <a:gd name="adj1" fmla="val -59829"/>
              <a:gd name="adj2" fmla="val -4231"/>
            </a:avLst>
          </a:prstGeom>
          <a:gradFill rotWithShape="1">
            <a:gsLst>
              <a:gs pos="0">
                <a:srgbClr val="FF66FF"/>
              </a:gs>
              <a:gs pos="50000">
                <a:schemeClr val="bg1"/>
              </a:gs>
              <a:gs pos="100000">
                <a:srgbClr val="FF66FF"/>
              </a:gs>
            </a:gsLst>
            <a:lin ang="2700000" scaled="1"/>
          </a:gradFill>
          <a:ln w="9525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b="1" i="1" dirty="0">
                <a:solidFill>
                  <a:schemeClr val="accent2"/>
                </a:solidFill>
              </a:rPr>
              <a:t>Жюри </a:t>
            </a:r>
            <a:r>
              <a:rPr lang="ru-RU" b="1" i="1" dirty="0">
                <a:solidFill>
                  <a:schemeClr val="bg2">
                    <a:lumMod val="10000"/>
                  </a:schemeClr>
                </a:solidFill>
              </a:rPr>
              <a:t>следит</a:t>
            </a:r>
            <a:r>
              <a:rPr lang="ru-RU" b="1" i="1" dirty="0">
                <a:solidFill>
                  <a:schemeClr val="accent2"/>
                </a:solidFill>
              </a:rPr>
              <a:t> за порядком. </a:t>
            </a:r>
          </a:p>
          <a:p>
            <a:pPr algn="ctr"/>
            <a:r>
              <a:rPr lang="ru-RU" b="1" i="1" dirty="0">
                <a:solidFill>
                  <a:schemeClr val="bg2">
                    <a:lumMod val="10000"/>
                  </a:schemeClr>
                </a:solidFill>
              </a:rPr>
              <a:t>Может штрафовать </a:t>
            </a:r>
            <a:r>
              <a:rPr lang="ru-RU" b="1" i="1" dirty="0">
                <a:solidFill>
                  <a:schemeClr val="accent2"/>
                </a:solidFill>
              </a:rPr>
              <a:t>команду за шум, некорректное поведение, общение со своим выступающим.</a:t>
            </a:r>
            <a:endParaRPr lang="ru-RU" b="1" i="1" dirty="0"/>
          </a:p>
        </p:txBody>
      </p:sp>
      <p:sp>
        <p:nvSpPr>
          <p:cNvPr id="11278" name="AutoShape 14"/>
          <p:cNvSpPr>
            <a:spLocks noChangeArrowheads="1"/>
          </p:cNvSpPr>
          <p:nvPr/>
        </p:nvSpPr>
        <p:spPr bwMode="auto">
          <a:xfrm>
            <a:off x="3851275" y="4437063"/>
            <a:ext cx="4845050" cy="925512"/>
          </a:xfrm>
          <a:prstGeom prst="wedgeRectCallout">
            <a:avLst>
              <a:gd name="adj1" fmla="val -54556"/>
              <a:gd name="adj2" fmla="val -110032"/>
            </a:avLst>
          </a:prstGeom>
          <a:gradFill rotWithShape="1">
            <a:gsLst>
              <a:gs pos="0">
                <a:srgbClr val="FFFFFF"/>
              </a:gs>
              <a:gs pos="100000">
                <a:srgbClr val="FF66FF"/>
              </a:gs>
            </a:gsLst>
            <a:lin ang="18900000" scaled="1"/>
          </a:gradFill>
          <a:ln w="9525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b="1" i="1" dirty="0">
                <a:solidFill>
                  <a:schemeClr val="accent2"/>
                </a:solidFill>
              </a:rPr>
              <a:t>Жюри </a:t>
            </a:r>
            <a:r>
              <a:rPr lang="ru-RU" b="1" i="1" dirty="0">
                <a:solidFill>
                  <a:schemeClr val="bg2">
                    <a:lumMod val="10000"/>
                  </a:schemeClr>
                </a:solidFill>
              </a:rPr>
              <a:t>обязано мотивировать </a:t>
            </a:r>
            <a:r>
              <a:rPr lang="ru-RU" b="1" i="1" dirty="0">
                <a:solidFill>
                  <a:schemeClr val="accent2"/>
                </a:solidFill>
              </a:rPr>
              <a:t>свои решения, не вытекающие непосредственно из правил боя.</a:t>
            </a:r>
            <a:r>
              <a:rPr lang="ru-RU" dirty="0">
                <a:solidFill>
                  <a:schemeClr val="accent2"/>
                </a:solidFill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3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0"/>
                            </p:stCondLst>
                            <p:childTnLst>
                              <p:par>
                                <p:cTn id="9" presetID="18" presetClass="entr" presetSubtype="3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3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0"/>
                            </p:stCondLst>
                            <p:childTnLst>
                              <p:par>
                                <p:cTn id="13" presetID="18" presetClass="entr" presetSubtype="3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30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3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30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9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3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30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animBg="1"/>
      <p:bldP spid="11274" grpId="0" animBg="1"/>
      <p:bldP spid="11275" grpId="0" animBg="1"/>
      <p:bldP spid="11276" grpId="0" animBg="1"/>
      <p:bldP spid="11277" grpId="0" animBg="1"/>
      <p:bldP spid="1127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18m5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4000504"/>
            <a:ext cx="2125663" cy="2066925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28662" y="1214422"/>
            <a:ext cx="7500990" cy="2286016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rgbClr val="FFFF00"/>
                </a:solidFill>
              </a:rPr>
              <a:t>В добрый путь и в добрый час-</a:t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</a:rPr>
              <a:t> начинаем бой сейчас!</a:t>
            </a:r>
          </a:p>
        </p:txBody>
      </p:sp>
      <p:pic>
        <p:nvPicPr>
          <p:cNvPr id="5" name="Фанфары 3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14348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20157765">
            <a:off x="868518" y="1642193"/>
            <a:ext cx="633223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Конкурс капитанов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Капитан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3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248</TotalTime>
  <Words>913</Words>
  <Application>Microsoft Office PowerPoint</Application>
  <PresentationFormat>Экран (4:3)</PresentationFormat>
  <Paragraphs>122</Paragraphs>
  <Slides>19</Slides>
  <Notes>0</Notes>
  <HiddenSlides>0</HiddenSlides>
  <MMClips>4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Техническая</vt:lpstr>
      <vt:lpstr>Формула</vt:lpstr>
      <vt:lpstr>Слайд 1</vt:lpstr>
      <vt:lpstr>Слайд 2</vt:lpstr>
      <vt:lpstr>Правила математического боя</vt:lpstr>
      <vt:lpstr>Слайд 4</vt:lpstr>
      <vt:lpstr>Слайд 5</vt:lpstr>
      <vt:lpstr>Слайд 6</vt:lpstr>
      <vt:lpstr>Слайд 7</vt:lpstr>
      <vt:lpstr>В добрый путь и в добрый час-  начинаем бой сейчас!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Гимн математиков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35</cp:revision>
  <dcterms:created xsi:type="dcterms:W3CDTF">2011-01-26T16:14:21Z</dcterms:created>
  <dcterms:modified xsi:type="dcterms:W3CDTF">2012-03-18T19:03:36Z</dcterms:modified>
</cp:coreProperties>
</file>